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73.jpg" ContentType="image/jpeg"/>
  <Override PartName="/ppt/media/image7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17" r:id="rId65"/>
    <p:sldId id="318" r:id="rId66"/>
    <p:sldId id="319" r:id="rId67"/>
    <p:sldId id="327" r:id="rId68"/>
    <p:sldId id="334" r:id="rId69"/>
    <p:sldId id="333" r:id="rId70"/>
    <p:sldId id="332" r:id="rId71"/>
    <p:sldId id="331" r:id="rId72"/>
    <p:sldId id="330" r:id="rId73"/>
    <p:sldId id="329" r:id="rId74"/>
    <p:sldId id="328" r:id="rId75"/>
    <p:sldId id="335" r:id="rId76"/>
    <p:sldId id="337" r:id="rId7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335688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420730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619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728905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9490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283115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301638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2111954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01902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818893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79520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349064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110120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15791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179069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185975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260274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415152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356822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38100">
              <a:lnSpc>
                <a:spcPts val="1380"/>
              </a:lnSpc>
            </a:pPr>
            <a:fld id="{81D60167-4931-47E6-BA6A-407CBD079E47}" type="slidenum">
              <a:rPr lang="ru-RU" spc="-5" smtClean="0"/>
              <a:t>‹#›</a:t>
            </a:fld>
            <a:endParaRPr lang="ru-RU" spc="-5" dirty="0"/>
          </a:p>
        </p:txBody>
      </p:sp>
    </p:spTree>
    <p:extLst>
      <p:ext uri="{BB962C8B-B14F-4D97-AF65-F5344CB8AC3E}">
        <p14:creationId xmlns:p14="http://schemas.microsoft.com/office/powerpoint/2010/main" val="42234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6316" y="2289505"/>
            <a:ext cx="8150225" cy="17640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50520" marR="5080" indent="-338455">
              <a:lnSpc>
                <a:spcPts val="6480"/>
              </a:lnSpc>
              <a:spcBef>
                <a:spcPts val="915"/>
              </a:spcBef>
            </a:pPr>
            <a:r>
              <a:rPr sz="6000" i="0" spc="-45" dirty="0">
                <a:latin typeface="Calibri Light"/>
                <a:cs typeface="Calibri Light"/>
              </a:rPr>
              <a:t>Анализ</a:t>
            </a:r>
            <a:r>
              <a:rPr sz="6000" i="0" spc="-170" dirty="0">
                <a:latin typeface="Calibri Light"/>
                <a:cs typeface="Calibri Light"/>
              </a:rPr>
              <a:t> </a:t>
            </a:r>
            <a:r>
              <a:rPr sz="6000" i="0" dirty="0">
                <a:latin typeface="Calibri Light"/>
                <a:cs typeface="Calibri Light"/>
              </a:rPr>
              <a:t>и</a:t>
            </a:r>
            <a:r>
              <a:rPr sz="6000" i="0" spc="-114" dirty="0">
                <a:latin typeface="Calibri Light"/>
                <a:cs typeface="Calibri Light"/>
              </a:rPr>
              <a:t> </a:t>
            </a:r>
            <a:r>
              <a:rPr sz="6000" i="0" spc="-45" dirty="0">
                <a:latin typeface="Calibri Light"/>
                <a:cs typeface="Calibri Light"/>
              </a:rPr>
              <a:t>концептуальное </a:t>
            </a:r>
            <a:r>
              <a:rPr sz="6000" i="0" spc="-1340" dirty="0">
                <a:latin typeface="Calibri Light"/>
                <a:cs typeface="Calibri Light"/>
              </a:rPr>
              <a:t> </a:t>
            </a:r>
            <a:r>
              <a:rPr sz="6000" i="0" spc="-50" dirty="0">
                <a:latin typeface="Calibri Light"/>
                <a:cs typeface="Calibri Light"/>
              </a:rPr>
              <a:t>моделирование</a:t>
            </a:r>
            <a:r>
              <a:rPr sz="6000" i="0" spc="-170" dirty="0">
                <a:latin typeface="Calibri Light"/>
                <a:cs typeface="Calibri Light"/>
              </a:rPr>
              <a:t> </a:t>
            </a:r>
            <a:r>
              <a:rPr sz="6000" i="0" spc="-35" dirty="0">
                <a:latin typeface="Calibri Light"/>
                <a:cs typeface="Calibri Light"/>
              </a:rPr>
              <a:t>систем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1477" y="1782013"/>
            <a:ext cx="8749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Объектно-ориентированному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подходу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присуще</a:t>
            </a:r>
            <a:r>
              <a:rPr sz="1800" spc="459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большинство</a:t>
            </a:r>
            <a:r>
              <a:rPr sz="1800" spc="4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принципов</a:t>
            </a:r>
            <a:r>
              <a:rPr sz="1800" spc="45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структурного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8288" y="2056638"/>
            <a:ext cx="1338580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1198245" algn="l"/>
              </a:tabLst>
            </a:pPr>
            <a:r>
              <a:rPr sz="1800" i="1" spc="-10" dirty="0">
                <a:latin typeface="Times New Roman"/>
                <a:cs typeface="Times New Roman"/>
              </a:rPr>
              <a:t>«разделяй	</a:t>
            </a:r>
            <a:r>
              <a:rPr sz="1800" i="1" dirty="0">
                <a:latin typeface="Times New Roman"/>
                <a:cs typeface="Times New Roman"/>
              </a:rPr>
              <a:t>и</a:t>
            </a:r>
            <a:endParaRPr sz="18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1080"/>
              </a:spcBef>
              <a:tabLst>
                <a:tab pos="854075" algn="l"/>
              </a:tabLst>
            </a:pPr>
            <a:r>
              <a:rPr sz="1800" dirty="0">
                <a:latin typeface="Times New Roman"/>
                <a:cs typeface="Times New Roman"/>
              </a:rPr>
              <a:t>К</a:t>
            </a:r>
            <a:r>
              <a:rPr sz="1800" spc="5" dirty="0">
                <a:latin typeface="Times New Roman"/>
                <a:cs typeface="Times New Roman"/>
              </a:rPr>
              <a:t>р</a:t>
            </a:r>
            <a:r>
              <a:rPr sz="1800" spc="-15" dirty="0">
                <a:latin typeface="Times New Roman"/>
                <a:cs typeface="Times New Roman"/>
              </a:rPr>
              <a:t>ом</a:t>
            </a:r>
            <a:r>
              <a:rPr sz="1800" dirty="0">
                <a:latin typeface="Times New Roman"/>
                <a:cs typeface="Times New Roman"/>
              </a:rPr>
              <a:t>е	</a:t>
            </a:r>
            <a:r>
              <a:rPr sz="1800" spc="-20" dirty="0">
                <a:latin typeface="Times New Roman"/>
                <a:cs typeface="Times New Roman"/>
              </a:rPr>
              <a:t>т</a:t>
            </a:r>
            <a:r>
              <a:rPr sz="1800" spc="10" dirty="0">
                <a:latin typeface="Times New Roman"/>
                <a:cs typeface="Times New Roman"/>
              </a:rPr>
              <a:t>о</a:t>
            </a:r>
            <a:r>
              <a:rPr sz="1800" spc="-45" dirty="0">
                <a:latin typeface="Times New Roman"/>
                <a:cs typeface="Times New Roman"/>
              </a:rPr>
              <a:t>г</a:t>
            </a:r>
            <a:r>
              <a:rPr sz="1800" spc="-15" dirty="0">
                <a:latin typeface="Times New Roman"/>
                <a:cs typeface="Times New Roman"/>
              </a:rPr>
              <a:t>о</a:t>
            </a:r>
            <a:r>
              <a:rPr sz="1800" dirty="0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773" y="2056638"/>
            <a:ext cx="5061585" cy="84899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180"/>
              </a:spcBef>
              <a:tabLst>
                <a:tab pos="1351280" algn="l"/>
                <a:tab pos="3326765" algn="l"/>
                <a:tab pos="4933950" algn="l"/>
              </a:tabLst>
            </a:pPr>
            <a:r>
              <a:rPr sz="1800" i="1" spc="10" dirty="0">
                <a:latin typeface="Times New Roman"/>
                <a:cs typeface="Times New Roman"/>
              </a:rPr>
              <a:t>в</a:t>
            </a:r>
            <a:r>
              <a:rPr sz="1800" i="1" spc="30" dirty="0">
                <a:latin typeface="Times New Roman"/>
                <a:cs typeface="Times New Roman"/>
              </a:rPr>
              <a:t>л</a:t>
            </a:r>
            <a:r>
              <a:rPr sz="1800" i="1" spc="10" dirty="0">
                <a:latin typeface="Times New Roman"/>
                <a:cs typeface="Times New Roman"/>
              </a:rPr>
              <a:t>а</a:t>
            </a:r>
            <a:r>
              <a:rPr sz="1800" i="1" dirty="0">
                <a:latin typeface="Times New Roman"/>
                <a:cs typeface="Times New Roman"/>
              </a:rPr>
              <a:t>с</a:t>
            </a:r>
            <a:r>
              <a:rPr sz="1800" i="1" spc="-10" dirty="0">
                <a:latin typeface="Times New Roman"/>
                <a:cs typeface="Times New Roman"/>
              </a:rPr>
              <a:t>т</a:t>
            </a:r>
            <a:r>
              <a:rPr sz="1800" i="1" spc="10" dirty="0">
                <a:latin typeface="Times New Roman"/>
                <a:cs typeface="Times New Roman"/>
              </a:rPr>
              <a:t>в</a:t>
            </a:r>
            <a:r>
              <a:rPr sz="1800" i="1" dirty="0">
                <a:latin typeface="Times New Roman"/>
                <a:cs typeface="Times New Roman"/>
              </a:rPr>
              <a:t>у</a:t>
            </a:r>
            <a:r>
              <a:rPr sz="1800" i="1" spc="-15" dirty="0">
                <a:latin typeface="Times New Roman"/>
                <a:cs typeface="Times New Roman"/>
              </a:rPr>
              <a:t>й</a:t>
            </a:r>
            <a:r>
              <a:rPr sz="1800" i="1" spc="10" dirty="0">
                <a:latin typeface="Times New Roman"/>
                <a:cs typeface="Times New Roman"/>
              </a:rPr>
              <a:t>»</a:t>
            </a:r>
            <a:r>
              <a:rPr sz="1800" i="1" dirty="0">
                <a:latin typeface="Times New Roman"/>
                <a:cs typeface="Times New Roman"/>
              </a:rPr>
              <a:t>,	</a:t>
            </a:r>
            <a:r>
              <a:rPr sz="1800" i="1" spc="-15" dirty="0">
                <a:latin typeface="Times New Roman"/>
                <a:cs typeface="Times New Roman"/>
              </a:rPr>
              <a:t>а</a:t>
            </a:r>
            <a:r>
              <a:rPr sz="1800" i="1" spc="-20" dirty="0">
                <a:latin typeface="Times New Roman"/>
                <a:cs typeface="Times New Roman"/>
              </a:rPr>
              <a:t>б</a:t>
            </a:r>
            <a:r>
              <a:rPr sz="1800" i="1" spc="-10" dirty="0">
                <a:latin typeface="Times New Roman"/>
                <a:cs typeface="Times New Roman"/>
              </a:rPr>
              <a:t>с</a:t>
            </a:r>
            <a:r>
              <a:rPr sz="1800" i="1" spc="-5" dirty="0">
                <a:latin typeface="Times New Roman"/>
                <a:cs typeface="Times New Roman"/>
              </a:rPr>
              <a:t>т</a:t>
            </a:r>
            <a:r>
              <a:rPr sz="1800" i="1" spc="5" dirty="0">
                <a:latin typeface="Times New Roman"/>
                <a:cs typeface="Times New Roman"/>
              </a:rPr>
              <a:t>р</a:t>
            </a:r>
            <a:r>
              <a:rPr sz="1800" i="1" spc="10" dirty="0">
                <a:latin typeface="Times New Roman"/>
                <a:cs typeface="Times New Roman"/>
              </a:rPr>
              <a:t>а</a:t>
            </a:r>
            <a:r>
              <a:rPr sz="1800" i="1" spc="-10" dirty="0">
                <a:latin typeface="Times New Roman"/>
                <a:cs typeface="Times New Roman"/>
              </a:rPr>
              <a:t>г</a:t>
            </a:r>
            <a:r>
              <a:rPr sz="1800" i="1" spc="-15" dirty="0">
                <a:latin typeface="Times New Roman"/>
                <a:cs typeface="Times New Roman"/>
              </a:rPr>
              <a:t>и</a:t>
            </a:r>
            <a:r>
              <a:rPr sz="1800" i="1" spc="10" dirty="0">
                <a:latin typeface="Times New Roman"/>
                <a:cs typeface="Times New Roman"/>
              </a:rPr>
              <a:t>ро</a:t>
            </a:r>
            <a:r>
              <a:rPr sz="1800" i="1" spc="-15" dirty="0">
                <a:latin typeface="Times New Roman"/>
                <a:cs typeface="Times New Roman"/>
              </a:rPr>
              <a:t>в</a:t>
            </a:r>
            <a:r>
              <a:rPr sz="1800" i="1" spc="10" dirty="0">
                <a:latin typeface="Times New Roman"/>
                <a:cs typeface="Times New Roman"/>
              </a:rPr>
              <a:t>а</a:t>
            </a:r>
            <a:r>
              <a:rPr sz="1800" i="1" spc="-30" dirty="0">
                <a:latin typeface="Times New Roman"/>
                <a:cs typeface="Times New Roman"/>
              </a:rPr>
              <a:t>н</a:t>
            </a:r>
            <a:r>
              <a:rPr sz="1800" i="1" spc="10" dirty="0">
                <a:latin typeface="Times New Roman"/>
                <a:cs typeface="Times New Roman"/>
              </a:rPr>
              <a:t>и</a:t>
            </a:r>
            <a:r>
              <a:rPr sz="1800" i="1" spc="-10" dirty="0">
                <a:latin typeface="Times New Roman"/>
                <a:cs typeface="Times New Roman"/>
              </a:rPr>
              <a:t>е</a:t>
            </a:r>
            <a:r>
              <a:rPr sz="1800" i="1" dirty="0">
                <a:latin typeface="Times New Roman"/>
                <a:cs typeface="Times New Roman"/>
              </a:rPr>
              <a:t>,	</a:t>
            </a:r>
            <a:r>
              <a:rPr sz="1800" i="1" spc="-55" dirty="0">
                <a:latin typeface="Times New Roman"/>
                <a:cs typeface="Times New Roman"/>
              </a:rPr>
              <a:t>ф</a:t>
            </a:r>
            <a:r>
              <a:rPr sz="1800" i="1" spc="10" dirty="0">
                <a:latin typeface="Times New Roman"/>
                <a:cs typeface="Times New Roman"/>
              </a:rPr>
              <a:t>о</a:t>
            </a:r>
            <a:r>
              <a:rPr sz="1800" i="1" spc="-85" dirty="0">
                <a:latin typeface="Times New Roman"/>
                <a:cs typeface="Times New Roman"/>
              </a:rPr>
              <a:t>р</a:t>
            </a:r>
            <a:r>
              <a:rPr sz="1800" i="1" spc="-5" dirty="0">
                <a:latin typeface="Times New Roman"/>
                <a:cs typeface="Times New Roman"/>
              </a:rPr>
              <a:t>м</a:t>
            </a:r>
            <a:r>
              <a:rPr sz="1800" i="1" spc="-10" dirty="0">
                <a:latin typeface="Times New Roman"/>
                <a:cs typeface="Times New Roman"/>
              </a:rPr>
              <a:t>а</a:t>
            </a:r>
            <a:r>
              <a:rPr sz="1800" i="1" spc="5" dirty="0">
                <a:latin typeface="Times New Roman"/>
                <a:cs typeface="Times New Roman"/>
              </a:rPr>
              <a:t>л</a:t>
            </a:r>
            <a:r>
              <a:rPr sz="1800" i="1" spc="10" dirty="0">
                <a:latin typeface="Times New Roman"/>
                <a:cs typeface="Times New Roman"/>
              </a:rPr>
              <a:t>и</a:t>
            </a:r>
            <a:r>
              <a:rPr sz="1800" i="1" spc="-10" dirty="0">
                <a:latin typeface="Times New Roman"/>
                <a:cs typeface="Times New Roman"/>
              </a:rPr>
              <a:t>з</a:t>
            </a:r>
            <a:r>
              <a:rPr sz="1800" i="1" spc="-15" dirty="0">
                <a:latin typeface="Times New Roman"/>
                <a:cs typeface="Times New Roman"/>
              </a:rPr>
              <a:t>а</a:t>
            </a:r>
            <a:r>
              <a:rPr sz="1800" i="1" spc="10" dirty="0">
                <a:latin typeface="Times New Roman"/>
                <a:cs typeface="Times New Roman"/>
              </a:rPr>
              <a:t>ци</a:t>
            </a:r>
            <a:r>
              <a:rPr sz="1800" i="1" dirty="0">
                <a:latin typeface="Times New Roman"/>
                <a:cs typeface="Times New Roman"/>
              </a:rPr>
              <a:t>я	и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1348105" algn="l"/>
                <a:tab pos="2625725" algn="l"/>
                <a:tab pos="4116704" algn="l"/>
                <a:tab pos="4616450" algn="l"/>
              </a:tabLst>
            </a:pPr>
            <a:r>
              <a:rPr sz="1800" spc="-5" dirty="0">
                <a:latin typeface="Times New Roman"/>
                <a:cs typeface="Times New Roman"/>
              </a:rPr>
              <a:t>выделяются	следующие	</a:t>
            </a:r>
            <a:r>
              <a:rPr sz="1800" spc="-10" dirty="0">
                <a:latin typeface="Times New Roman"/>
                <a:cs typeface="Times New Roman"/>
              </a:rPr>
              <a:t>специфичные	</a:t>
            </a:r>
            <a:r>
              <a:rPr sz="1800" dirty="0">
                <a:latin typeface="Times New Roman"/>
                <a:cs typeface="Times New Roman"/>
              </a:rPr>
              <a:t>для	</a:t>
            </a:r>
            <a:r>
              <a:rPr sz="1800" spc="-20" dirty="0">
                <a:latin typeface="Times New Roman"/>
                <a:cs typeface="Times New Roman"/>
              </a:rPr>
              <a:t>него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41" y="2056638"/>
            <a:ext cx="219583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подхода,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а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именно: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непротиворечивость</a:t>
            </a:r>
            <a:r>
              <a:rPr sz="1800" spc="-5" dirty="0">
                <a:latin typeface="Times New Roman"/>
                <a:cs typeface="Times New Roman"/>
              </a:rPr>
              <a:t>.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принципы: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41" y="3291713"/>
            <a:ext cx="8928100" cy="290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  <a:buSzPct val="94444"/>
              <a:buAutoNum type="arabicPeriod"/>
              <a:tabLst>
                <a:tab pos="186690" algn="l"/>
              </a:tabLst>
            </a:pPr>
            <a:r>
              <a:rPr sz="1800" b="1" i="1" spc="-10" dirty="0">
                <a:latin typeface="Times New Roman"/>
                <a:cs typeface="Times New Roman"/>
              </a:rPr>
              <a:t>Уникальность.</a:t>
            </a:r>
            <a:r>
              <a:rPr sz="1800" b="1" i="1" spc="-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Каждый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Times New Roman"/>
                <a:cs typeface="Times New Roman"/>
              </a:rPr>
              <a:t>объект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Times New Roman"/>
                <a:cs typeface="Times New Roman"/>
              </a:rPr>
              <a:t>имеет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свой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адрес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в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памяти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две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объектные 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переменные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считаются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равными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только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том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случае,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если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они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указывают</a:t>
            </a:r>
            <a:r>
              <a:rPr sz="1800" spc="2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на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один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</a:t>
            </a:r>
            <a:r>
              <a:rPr sz="1800" spc="1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тот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же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адрес.</a:t>
            </a:r>
            <a:endParaRPr sz="1800">
              <a:latin typeface="Times New Roman"/>
              <a:cs typeface="Times New Roman"/>
            </a:endParaRPr>
          </a:p>
          <a:p>
            <a:pPr marL="356235" indent="-228600" algn="just">
              <a:lnSpc>
                <a:spcPct val="100000"/>
              </a:lnSpc>
              <a:spcBef>
                <a:spcPts val="1085"/>
              </a:spcBef>
              <a:buSzPct val="94444"/>
              <a:buAutoNum type="arabicPeriod"/>
              <a:tabLst>
                <a:tab pos="356870" algn="l"/>
              </a:tabLst>
            </a:pPr>
            <a:r>
              <a:rPr sz="1800" b="1" i="1" spc="-5" dirty="0">
                <a:latin typeface="Times New Roman"/>
                <a:cs typeface="Times New Roman"/>
              </a:rPr>
              <a:t>Классификация.</a:t>
            </a:r>
            <a:r>
              <a:rPr sz="1800" b="1" i="1" spc="42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Все </a:t>
            </a:r>
            <a:r>
              <a:rPr sz="1800" i="1" spc="-20" dirty="0">
                <a:latin typeface="Times New Roman"/>
                <a:cs typeface="Times New Roman"/>
              </a:rPr>
              <a:t>объекты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Times New Roman"/>
                <a:cs typeface="Times New Roman"/>
              </a:rPr>
              <a:t>объединяются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в</a:t>
            </a:r>
            <a:r>
              <a:rPr sz="1800" i="1" spc="15" dirty="0">
                <a:latin typeface="Times New Roman"/>
                <a:cs typeface="Times New Roman"/>
              </a:rPr>
              <a:t> </a:t>
            </a:r>
            <a:r>
              <a:rPr sz="1800" i="1" spc="5" dirty="0">
                <a:latin typeface="Times New Roman"/>
                <a:cs typeface="Times New Roman"/>
              </a:rPr>
              <a:t>классы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5" dirty="0">
                <a:latin typeface="Times New Roman"/>
                <a:cs typeface="Times New Roman"/>
              </a:rPr>
              <a:t>по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spc="5" dirty="0">
                <a:latin typeface="Times New Roman"/>
                <a:cs typeface="Times New Roman"/>
              </a:rPr>
              <a:t>принципу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сходства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1800" i="1" spc="-20" dirty="0">
                <a:latin typeface="Times New Roman"/>
                <a:cs typeface="Times New Roman"/>
              </a:rPr>
              <a:t>структуры,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поведения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и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семантики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12700" marR="113664" indent="115570" algn="just">
              <a:lnSpc>
                <a:spcPct val="150100"/>
              </a:lnSpc>
              <a:buSzPct val="94444"/>
              <a:buAutoNum type="arabicPeriod" startAt="3"/>
              <a:tabLst>
                <a:tab pos="356870" algn="l"/>
              </a:tabLst>
            </a:pPr>
            <a:r>
              <a:rPr sz="1800" b="1" i="1" spc="-10" dirty="0">
                <a:latin typeface="Times New Roman"/>
                <a:cs typeface="Times New Roman"/>
              </a:rPr>
              <a:t>Инкапсуляция</a:t>
            </a:r>
            <a:r>
              <a:rPr sz="1800" b="1" spc="-10" dirty="0">
                <a:latin typeface="Times New Roman"/>
                <a:cs typeface="Times New Roman"/>
              </a:rPr>
              <a:t>.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С</a:t>
            </a:r>
            <a:r>
              <a:rPr sz="1800" i="1" spc="-5" dirty="0">
                <a:latin typeface="Times New Roman"/>
                <a:cs typeface="Times New Roman"/>
              </a:rPr>
              <a:t>овместное «хранение» </a:t>
            </a:r>
            <a:r>
              <a:rPr sz="1800" i="1" dirty="0">
                <a:latin typeface="Times New Roman"/>
                <a:cs typeface="Times New Roman"/>
              </a:rPr>
              <a:t>данных и </a:t>
            </a:r>
            <a:r>
              <a:rPr sz="1800" i="1" spc="-10" dirty="0">
                <a:latin typeface="Times New Roman"/>
                <a:cs typeface="Times New Roman"/>
              </a:rPr>
              <a:t>методов </a:t>
            </a:r>
            <a:r>
              <a:rPr sz="1800" i="1" spc="5" dirty="0">
                <a:latin typeface="Times New Roman"/>
                <a:cs typeface="Times New Roman"/>
              </a:rPr>
              <a:t>их </a:t>
            </a:r>
            <a:r>
              <a:rPr sz="1800" i="1" spc="-5" dirty="0">
                <a:latin typeface="Times New Roman"/>
                <a:cs typeface="Times New Roman"/>
              </a:rPr>
              <a:t>обработки.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20" dirty="0">
                <a:latin typeface="Times New Roman"/>
                <a:cs typeface="Times New Roman"/>
              </a:rPr>
              <a:t>широком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смысле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инкапсуляция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– </a:t>
            </a:r>
            <a:r>
              <a:rPr sz="1800" spc="-10" dirty="0">
                <a:latin typeface="Times New Roman"/>
                <a:cs typeface="Times New Roman"/>
              </a:rPr>
              <a:t>это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скрытие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реализации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за </a:t>
            </a:r>
            <a:r>
              <a:rPr sz="1800" i="1" spc="-10" dirty="0">
                <a:latin typeface="Times New Roman"/>
                <a:cs typeface="Times New Roman"/>
              </a:rPr>
              <a:t>интерфейсом</a:t>
            </a:r>
            <a:r>
              <a:rPr sz="1800" spc="-10" dirty="0">
                <a:latin typeface="Times New Roman"/>
                <a:cs typeface="Times New Roman"/>
              </a:rPr>
              <a:t>, </a:t>
            </a:r>
            <a:r>
              <a:rPr sz="1800" spc="-40" dirty="0">
                <a:latin typeface="Times New Roman"/>
                <a:cs typeface="Times New Roman"/>
              </a:rPr>
              <a:t>т.е.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объект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обладает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8770" y="1023302"/>
            <a:ext cx="6436360" cy="688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605"/>
              </a:lnSpc>
              <a:spcBef>
                <a:spcPts val="105"/>
              </a:spcBef>
            </a:pPr>
            <a:r>
              <a:rPr sz="2200" b="1" i="0" dirty="0">
                <a:latin typeface="Times New Roman"/>
                <a:cs typeface="Times New Roman"/>
              </a:rPr>
              <a:t> </a:t>
            </a:r>
            <a:r>
              <a:rPr sz="2200" b="1" i="0" spc="-10" dirty="0">
                <a:latin typeface="Times New Roman"/>
                <a:cs typeface="Times New Roman"/>
              </a:rPr>
              <a:t>Базовые</a:t>
            </a:r>
            <a:r>
              <a:rPr sz="2200" b="1" i="0" spc="-35" dirty="0">
                <a:latin typeface="Times New Roman"/>
                <a:cs typeface="Times New Roman"/>
              </a:rPr>
              <a:t> </a:t>
            </a:r>
            <a:r>
              <a:rPr sz="2200" b="1" i="0" dirty="0">
                <a:latin typeface="Times New Roman"/>
                <a:cs typeface="Times New Roman"/>
              </a:rPr>
              <a:t>принципы</a:t>
            </a:r>
            <a:r>
              <a:rPr sz="2200" b="1" i="0" spc="-70" dirty="0">
                <a:latin typeface="Times New Roman"/>
                <a:cs typeface="Times New Roman"/>
              </a:rPr>
              <a:t> </a:t>
            </a:r>
            <a:r>
              <a:rPr sz="2200" b="1" i="0" spc="-10" dirty="0">
                <a:latin typeface="Times New Roman"/>
                <a:cs typeface="Times New Roman"/>
              </a:rPr>
              <a:t>объектно-ориентированного</a:t>
            </a:r>
            <a:endParaRPr sz="2200" dirty="0">
              <a:latin typeface="Times New Roman"/>
              <a:cs typeface="Times New Roman"/>
            </a:endParaRPr>
          </a:p>
          <a:p>
            <a:pPr marL="3175" algn="ctr">
              <a:lnSpc>
                <a:spcPts val="2605"/>
              </a:lnSpc>
            </a:pPr>
            <a:r>
              <a:rPr sz="2200" b="1" i="0" spc="-35" dirty="0">
                <a:latin typeface="Times New Roman"/>
                <a:cs typeface="Times New Roman"/>
              </a:rPr>
              <a:t>подхода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741" y="6335300"/>
            <a:ext cx="59905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0" dirty="0">
                <a:latin typeface="Times New Roman"/>
                <a:cs typeface="Times New Roman"/>
              </a:rPr>
              <a:t>внутренней,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известной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лишь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ему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структурой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интерфейсом.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56904" y="6602679"/>
            <a:ext cx="24765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z="1350" spc="-5" dirty="0">
                <a:latin typeface="Calibri"/>
                <a:cs typeface="Calibri"/>
              </a:rPr>
              <a:t>10</a:t>
            </a:fld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794" y="2949787"/>
            <a:ext cx="83756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9914" algn="l"/>
              </a:tabLst>
            </a:pPr>
            <a:r>
              <a:rPr lang="ru-RU" sz="1800" b="1" spc="5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4. </a:t>
            </a:r>
            <a:r>
              <a:rPr lang="ru-RU" sz="1800" b="1" spc="-1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Наследование.</a:t>
            </a:r>
            <a:r>
              <a:rPr lang="ru-RU" sz="1800" spc="-1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	Классы </a:t>
            </a:r>
            <a:r>
              <a:rPr sz="1800" spc="-10" dirty="0" err="1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могут</a:t>
            </a:r>
            <a:r>
              <a:rPr sz="1800" spc="-1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объединяться в иерархии наследования. Структура,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437794" y="3276600"/>
            <a:ext cx="8379459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6520" algn="l"/>
                <a:tab pos="1838960" algn="l"/>
                <a:tab pos="3195955" algn="l"/>
                <a:tab pos="4418330" algn="l"/>
                <a:tab pos="6012815" algn="l"/>
                <a:tab pos="6805930" algn="l"/>
                <a:tab pos="7394575" algn="l"/>
              </a:tabLst>
            </a:pPr>
            <a:r>
              <a:rPr sz="1800" spc="-10" dirty="0">
                <a:latin typeface="Times New Roman"/>
                <a:cs typeface="Times New Roman"/>
              </a:rPr>
              <a:t>поведение	</a:t>
            </a:r>
            <a:r>
              <a:rPr sz="1800" dirty="0">
                <a:latin typeface="Times New Roman"/>
                <a:cs typeface="Times New Roman"/>
              </a:rPr>
              <a:t>и	</a:t>
            </a:r>
            <a:r>
              <a:rPr sz="1800" spc="-5" dirty="0">
                <a:latin typeface="Times New Roman"/>
                <a:cs typeface="Times New Roman"/>
              </a:rPr>
              <a:t>семантика	</a:t>
            </a:r>
            <a:r>
              <a:rPr sz="1800" spc="-15" dirty="0">
                <a:latin typeface="Times New Roman"/>
                <a:cs typeface="Times New Roman"/>
              </a:rPr>
              <a:t>объектов	</a:t>
            </a:r>
            <a:r>
              <a:rPr sz="1800" spc="-10" dirty="0">
                <a:latin typeface="Times New Roman"/>
                <a:cs typeface="Times New Roman"/>
              </a:rPr>
              <a:t>наследуются	вниз	</a:t>
            </a:r>
            <a:r>
              <a:rPr sz="1800" spc="-5" dirty="0">
                <a:latin typeface="Times New Roman"/>
                <a:cs typeface="Times New Roman"/>
              </a:rPr>
              <a:t>по	иерархии.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100"/>
              </a:lnSpc>
            </a:pPr>
            <a:r>
              <a:rPr sz="1800" b="1" i="1" spc="5" dirty="0">
                <a:latin typeface="Times New Roman"/>
                <a:cs typeface="Times New Roman"/>
              </a:rPr>
              <a:t>5.</a:t>
            </a:r>
            <a:r>
              <a:rPr sz="1800" b="1" i="1" spc="10" dirty="0">
                <a:latin typeface="Times New Roman"/>
                <a:cs typeface="Times New Roman"/>
              </a:rPr>
              <a:t> </a:t>
            </a:r>
            <a:r>
              <a:rPr sz="1800" b="1" i="1" spc="-15" dirty="0">
                <a:latin typeface="Times New Roman"/>
                <a:cs typeface="Times New Roman"/>
              </a:rPr>
              <a:t>Полиморфизм.</a:t>
            </a:r>
            <a:r>
              <a:rPr sz="1800" b="1" i="1" spc="-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Данный</a:t>
            </a:r>
            <a:r>
              <a:rPr sz="1800" spc="-5" dirty="0">
                <a:latin typeface="Times New Roman"/>
                <a:cs typeface="Times New Roman"/>
              </a:rPr>
              <a:t> принцип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означает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возможность</a:t>
            </a:r>
            <a:r>
              <a:rPr sz="1800" dirty="0">
                <a:latin typeface="Times New Roman"/>
                <a:cs typeface="Times New Roman"/>
              </a:rPr>
              <a:t> доступа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к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нескольким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реализациям</a:t>
            </a:r>
            <a:r>
              <a:rPr sz="1800" dirty="0">
                <a:latin typeface="Times New Roman"/>
                <a:cs typeface="Times New Roman"/>
              </a:rPr>
              <a:t> через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один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интерфейс.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Способом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реализации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полиморфизма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объектно-ориентированных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языках</a:t>
            </a:r>
            <a:r>
              <a:rPr sz="1800" spc="-5" dirty="0">
                <a:latin typeface="Times New Roman"/>
                <a:cs typeface="Times New Roman"/>
              </a:rPr>
              <a:t> программирования</a:t>
            </a:r>
            <a:r>
              <a:rPr sz="1800" dirty="0">
                <a:latin typeface="Times New Roman"/>
                <a:cs typeface="Times New Roman"/>
              </a:rPr>
              <a:t> является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механизм 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переопределения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унаследованных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методов.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1107693"/>
            <a:ext cx="184975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i="0" spc="-15" dirty="0">
                <a:latin typeface="Times New Roman"/>
                <a:cs typeface="Times New Roman"/>
              </a:rPr>
              <a:t>Уникальность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46" name="object 46"/>
          <p:cNvSpPr txBox="1"/>
          <p:nvPr/>
        </p:nvSpPr>
        <p:spPr>
          <a:xfrm>
            <a:off x="41713" y="1469643"/>
            <a:ext cx="8921750" cy="414793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200" b="1" i="1" spc="-5" dirty="0">
                <a:latin typeface="Times New Roman"/>
                <a:cs typeface="Times New Roman"/>
              </a:rPr>
              <a:t>Уникальность</a:t>
            </a:r>
            <a:r>
              <a:rPr sz="2200" b="1" i="1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-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это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то,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что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отличает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i="1" spc="-15" dirty="0">
                <a:latin typeface="Times New Roman"/>
                <a:cs typeface="Times New Roman"/>
              </a:rPr>
              <a:t>объект</a:t>
            </a:r>
            <a:r>
              <a:rPr sz="2200" i="1" spc="-5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от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других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i="1" spc="-10" dirty="0" err="1">
                <a:latin typeface="Times New Roman"/>
                <a:cs typeface="Times New Roman"/>
              </a:rPr>
              <a:t>объектов</a:t>
            </a:r>
            <a:r>
              <a:rPr sz="2200" spc="-10" dirty="0">
                <a:latin typeface="Times New Roman"/>
                <a:cs typeface="Times New Roman"/>
              </a:rPr>
              <a:t>.</a:t>
            </a:r>
            <a:endParaRPr lang="ru-RU"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00" i="1" spc="5" dirty="0">
                <a:latin typeface="Times New Roman"/>
                <a:cs typeface="Times New Roman"/>
              </a:rPr>
              <a:t>В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машинном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5" dirty="0" err="1">
                <a:latin typeface="Times New Roman"/>
                <a:cs typeface="Times New Roman"/>
              </a:rPr>
              <a:t>представлении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под</a:t>
            </a:r>
            <a:endParaRPr lang="ru-RU"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00" i="1" spc="-5" dirty="0" err="1">
                <a:latin typeface="Times New Roman"/>
                <a:cs typeface="Times New Roman"/>
              </a:rPr>
              <a:t>параметром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уникальности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объекта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spc="15" dirty="0">
                <a:latin typeface="Times New Roman"/>
                <a:cs typeface="Times New Roman"/>
              </a:rPr>
              <a:t>чаще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10" dirty="0" err="1">
                <a:latin typeface="Times New Roman"/>
                <a:cs typeface="Times New Roman"/>
              </a:rPr>
              <a:t>всего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понимается</a:t>
            </a:r>
            <a:r>
              <a:rPr lang="ru-RU" sz="1600" i="1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адрес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размещения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объекта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памяти.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solidFill>
                  <a:srgbClr val="8A0000"/>
                </a:solidFill>
                <a:latin typeface="Times New Roman"/>
                <a:cs typeface="Times New Roman"/>
              </a:rPr>
              <a:t>Уникальность </a:t>
            </a:r>
            <a:r>
              <a:rPr sz="1600" i="1" spc="-10" dirty="0">
                <a:latin typeface="Times New Roman"/>
                <a:cs typeface="Times New Roman"/>
              </a:rPr>
              <a:t>объекта </a:t>
            </a:r>
            <a:r>
              <a:rPr sz="1600" i="1" spc="-5" dirty="0">
                <a:latin typeface="Times New Roman"/>
                <a:cs typeface="Times New Roman"/>
              </a:rPr>
              <a:t>состоит </a:t>
            </a:r>
            <a:r>
              <a:rPr sz="1600" i="1" dirty="0">
                <a:latin typeface="Times New Roman"/>
                <a:cs typeface="Times New Roman"/>
              </a:rPr>
              <a:t>в </a:t>
            </a:r>
            <a:r>
              <a:rPr sz="1600" i="1" spc="-15" dirty="0">
                <a:latin typeface="Times New Roman"/>
                <a:cs typeface="Times New Roman"/>
              </a:rPr>
              <a:t>том, </a:t>
            </a:r>
            <a:r>
              <a:rPr sz="1600" i="1" spc="-5" dirty="0">
                <a:latin typeface="Times New Roman"/>
                <a:cs typeface="Times New Roman"/>
              </a:rPr>
              <a:t>что </a:t>
            </a:r>
            <a:r>
              <a:rPr sz="1600" i="1" spc="-10" dirty="0">
                <a:latin typeface="Times New Roman"/>
                <a:cs typeface="Times New Roman"/>
              </a:rPr>
              <a:t>всегда можно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определить,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указывают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две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ссылки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на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один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тот</a:t>
            </a:r>
            <a:r>
              <a:rPr lang="ru-RU" sz="1600" i="1" dirty="0">
                <a:latin typeface="Times New Roman"/>
                <a:cs typeface="Times New Roman"/>
              </a:rPr>
              <a:t> </a:t>
            </a:r>
            <a:r>
              <a:rPr sz="1600" i="1" spc="-15" dirty="0" err="1">
                <a:latin typeface="Times New Roman"/>
                <a:cs typeface="Times New Roman"/>
              </a:rPr>
              <a:t>же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объект </a:t>
            </a:r>
            <a:r>
              <a:rPr sz="1600" i="1" dirty="0">
                <a:latin typeface="Times New Roman"/>
                <a:cs typeface="Times New Roman"/>
              </a:rPr>
              <a:t>или на разные </a:t>
            </a:r>
            <a:r>
              <a:rPr sz="1600" i="1" spc="-10" dirty="0">
                <a:latin typeface="Times New Roman"/>
                <a:cs typeface="Times New Roman"/>
              </a:rPr>
              <a:t>объекты. </a:t>
            </a:r>
            <a:r>
              <a:rPr sz="1600" i="1" dirty="0">
                <a:latin typeface="Times New Roman"/>
                <a:cs typeface="Times New Roman"/>
              </a:rPr>
              <a:t>При </a:t>
            </a:r>
            <a:r>
              <a:rPr sz="1600" i="1" spc="-20" dirty="0">
                <a:latin typeface="Times New Roman"/>
                <a:cs typeface="Times New Roman"/>
              </a:rPr>
              <a:t>этом </a:t>
            </a:r>
            <a:r>
              <a:rPr sz="1600" i="1" spc="-39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два</a:t>
            </a:r>
            <a:r>
              <a:rPr sz="1600" i="1" spc="-10" dirty="0">
                <a:latin typeface="Times New Roman"/>
                <a:cs typeface="Times New Roman"/>
              </a:rPr>
              <a:t> объекта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могут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во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spc="-20" dirty="0">
                <a:latin typeface="Times New Roman"/>
                <a:cs typeface="Times New Roman"/>
              </a:rPr>
              <a:t>всем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быть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похожими,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их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образ</a:t>
            </a:r>
            <a:r>
              <a:rPr sz="1600" i="1" spc="-7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памяти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может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представляться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 err="1">
                <a:latin typeface="Times New Roman"/>
                <a:cs typeface="Times New Roman"/>
              </a:rPr>
              <a:t>одинаковыми</a:t>
            </a:r>
            <a:r>
              <a:rPr lang="ru-RU" sz="1600" i="1" spc="-5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последовательностями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байтов,</a:t>
            </a:r>
            <a:r>
              <a:rPr sz="1600" i="1" spc="-7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но,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тем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не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dirty="0" err="1">
                <a:latin typeface="Times New Roman"/>
                <a:cs typeface="Times New Roman"/>
              </a:rPr>
              <a:t>менее</a:t>
            </a:r>
            <a:r>
              <a:rPr sz="1600" i="1" dirty="0">
                <a:latin typeface="Times New Roman"/>
                <a:cs typeface="Times New Roman"/>
              </a:rPr>
              <a:t>,</a:t>
            </a:r>
            <a:r>
              <a:rPr lang="ru-RU" sz="1600" i="1" dirty="0">
                <a:latin typeface="Times New Roman"/>
                <a:cs typeface="Times New Roman"/>
              </a:rPr>
              <a:t> </a:t>
            </a:r>
            <a:r>
              <a:rPr sz="1600" i="1" spc="5" dirty="0" err="1">
                <a:latin typeface="Times New Roman"/>
                <a:cs typeface="Times New Roman"/>
              </a:rPr>
              <a:t>их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solidFill>
                  <a:srgbClr val="8A0000"/>
                </a:solidFill>
                <a:latin typeface="Times New Roman"/>
                <a:cs typeface="Times New Roman"/>
              </a:rPr>
              <a:t>Identity</a:t>
            </a:r>
            <a:r>
              <a:rPr sz="1600" i="1" spc="-70" dirty="0">
                <a:solidFill>
                  <a:srgbClr val="8A0000"/>
                </a:solidFill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может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быть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различна.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145540" marR="4237990" indent="-3810" algn="ctr">
              <a:lnSpc>
                <a:spcPct val="100000"/>
              </a:lnSpc>
              <a:spcBef>
                <a:spcPts val="1590"/>
              </a:spcBef>
            </a:pPr>
            <a:r>
              <a:rPr sz="1500" i="1" dirty="0">
                <a:latin typeface="Times New Roman"/>
                <a:cs typeface="Times New Roman"/>
              </a:rPr>
              <a:t>распространенной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ошибкой </a:t>
            </a:r>
            <a:r>
              <a:rPr sz="1500" i="1" spc="-5" dirty="0">
                <a:latin typeface="Times New Roman"/>
                <a:cs typeface="Times New Roman"/>
              </a:rPr>
              <a:t>является </a:t>
            </a:r>
            <a:r>
              <a:rPr sz="1500" i="1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понимание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уникальности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500" i="1" spc="-15" dirty="0">
                <a:latin typeface="Times New Roman"/>
                <a:cs typeface="Times New Roman"/>
              </a:rPr>
              <a:t>как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имени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ссылки </a:t>
            </a:r>
            <a:r>
              <a:rPr sz="1500" i="1" spc="-36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</a:t>
            </a:r>
            <a:r>
              <a:rPr sz="1500" i="1" spc="-10" dirty="0">
                <a:latin typeface="Times New Roman"/>
                <a:cs typeface="Times New Roman"/>
              </a:rPr>
              <a:t> объект.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Это </a:t>
            </a:r>
            <a:r>
              <a:rPr sz="1500" i="1" dirty="0">
                <a:latin typeface="Times New Roman"/>
                <a:cs typeface="Times New Roman"/>
              </a:rPr>
              <a:t>неверно,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т.к.</a:t>
            </a:r>
            <a:r>
              <a:rPr sz="1500" i="1" spc="-1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</a:t>
            </a:r>
            <a:endParaRPr sz="1500" dirty="0">
              <a:latin typeface="Times New Roman"/>
              <a:cs typeface="Times New Roman"/>
            </a:endParaRPr>
          </a:p>
          <a:p>
            <a:pPr marL="795020" marR="3896360" algn="ctr">
              <a:lnSpc>
                <a:spcPct val="100000"/>
              </a:lnSpc>
            </a:pPr>
            <a:r>
              <a:rPr sz="1500" i="1" spc="5" dirty="0">
                <a:latin typeface="Times New Roman"/>
                <a:cs typeface="Times New Roman"/>
              </a:rPr>
              <a:t>один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объект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может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указывать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i="1" spc="-20" dirty="0">
                <a:latin typeface="Times New Roman"/>
                <a:cs typeface="Times New Roman"/>
              </a:rPr>
              <a:t>несколько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ссылок,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и </a:t>
            </a:r>
            <a:r>
              <a:rPr sz="1500" i="1" spc="-36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ссылки </a:t>
            </a:r>
            <a:r>
              <a:rPr sz="1500" i="1" spc="5" dirty="0">
                <a:latin typeface="Times New Roman"/>
                <a:cs typeface="Times New Roman"/>
              </a:rPr>
              <a:t>могут </a:t>
            </a:r>
            <a:r>
              <a:rPr sz="1500" i="1" dirty="0">
                <a:latin typeface="Times New Roman"/>
                <a:cs typeface="Times New Roman"/>
              </a:rPr>
              <a:t>менять </a:t>
            </a:r>
            <a:r>
              <a:rPr sz="1500" i="1" spc="-5" dirty="0">
                <a:latin typeface="Times New Roman"/>
                <a:cs typeface="Times New Roman"/>
              </a:rPr>
              <a:t>свои </a:t>
            </a:r>
            <a:r>
              <a:rPr sz="1500" i="1" dirty="0">
                <a:latin typeface="Times New Roman"/>
                <a:cs typeface="Times New Roman"/>
              </a:rPr>
              <a:t>значения </a:t>
            </a:r>
            <a:r>
              <a:rPr sz="1500" i="1" spc="5" dirty="0">
                <a:latin typeface="Times New Roman"/>
                <a:cs typeface="Times New Roman"/>
              </a:rPr>
              <a:t>(ссылаться </a:t>
            </a:r>
            <a:r>
              <a:rPr sz="1500" i="1" dirty="0">
                <a:latin typeface="Times New Roman"/>
                <a:cs typeface="Times New Roman"/>
              </a:rPr>
              <a:t>на </a:t>
            </a:r>
            <a:r>
              <a:rPr sz="1500" i="1" spc="-36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другие</a:t>
            </a:r>
            <a:r>
              <a:rPr sz="1500" i="1" spc="-6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объекты).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6100" y="0"/>
            <a:ext cx="3347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Центр</a:t>
            </a:r>
            <a:r>
              <a:rPr sz="16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AFEF"/>
                </a:solidFill>
                <a:latin typeface="Arial"/>
                <a:cs typeface="Arial"/>
              </a:rPr>
              <a:t>дистанционного</a:t>
            </a: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обучения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62" y="1322864"/>
            <a:ext cx="1811508" cy="275131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2" name="object 32"/>
          <p:cNvSpPr txBox="1"/>
          <p:nvPr/>
        </p:nvSpPr>
        <p:spPr>
          <a:xfrm>
            <a:off x="413060" y="1768862"/>
            <a:ext cx="8422005" cy="46723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83379" marR="290195" algn="ctr">
              <a:lnSpc>
                <a:spcPct val="100000"/>
              </a:lnSpc>
              <a:spcBef>
                <a:spcPts val="110"/>
              </a:spcBef>
            </a:pPr>
            <a:r>
              <a:rPr sz="1600" i="1" spc="-5" dirty="0">
                <a:latin typeface="Times New Roman"/>
                <a:cs typeface="Times New Roman"/>
              </a:rPr>
              <a:t>сокрытие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реализации</a:t>
            </a:r>
            <a:r>
              <a:rPr sz="1600" i="1" spc="-9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класса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отделение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его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внутреннего представления </a:t>
            </a:r>
            <a:r>
              <a:rPr sz="1600" i="1" spc="5" dirty="0">
                <a:latin typeface="Times New Roman"/>
                <a:cs typeface="Times New Roman"/>
              </a:rPr>
              <a:t>от </a:t>
            </a:r>
            <a:r>
              <a:rPr sz="1600" i="1" dirty="0">
                <a:latin typeface="Times New Roman"/>
                <a:cs typeface="Times New Roman"/>
              </a:rPr>
              <a:t>внешнего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(интерфейса)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4122420" marR="5080" indent="1270" algn="ctr">
              <a:lnSpc>
                <a:spcPct val="100000"/>
              </a:lnSpc>
              <a:spcBef>
                <a:spcPts val="1200"/>
              </a:spcBef>
            </a:pPr>
            <a:r>
              <a:rPr sz="1600" i="1" dirty="0">
                <a:latin typeface="Times New Roman"/>
                <a:cs typeface="Times New Roman"/>
              </a:rPr>
              <a:t>При </a:t>
            </a:r>
            <a:r>
              <a:rPr sz="1600" i="1" spc="-5" dirty="0">
                <a:latin typeface="Times New Roman"/>
                <a:cs typeface="Times New Roman"/>
              </a:rPr>
              <a:t>использовании объектно-ориентированного 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подхода </a:t>
            </a:r>
            <a:r>
              <a:rPr sz="1600" i="1" dirty="0">
                <a:latin typeface="Times New Roman"/>
                <a:cs typeface="Times New Roman"/>
              </a:rPr>
              <a:t>не принято применять прямой </a:t>
            </a:r>
            <a:r>
              <a:rPr sz="1600" i="1" spc="-5" dirty="0">
                <a:latin typeface="Times New Roman"/>
                <a:cs typeface="Times New Roman"/>
              </a:rPr>
              <a:t>доступ </a:t>
            </a:r>
            <a:r>
              <a:rPr sz="1600" i="1" dirty="0">
                <a:latin typeface="Times New Roman"/>
                <a:cs typeface="Times New Roman"/>
              </a:rPr>
              <a:t>к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свойствам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какого-либо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класса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из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методов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других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классов.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Для </a:t>
            </a:r>
            <a:r>
              <a:rPr sz="1600" i="1" spc="-5" dirty="0">
                <a:latin typeface="Times New Roman"/>
                <a:cs typeface="Times New Roman"/>
              </a:rPr>
              <a:t>доступа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свойствам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класса</a:t>
            </a:r>
            <a:endParaRPr sz="1600" dirty="0">
              <a:latin typeface="Times New Roman"/>
              <a:cs typeface="Times New Roman"/>
            </a:endParaRPr>
          </a:p>
          <a:p>
            <a:pPr marL="4247515" marR="130175" algn="ctr">
              <a:lnSpc>
                <a:spcPct val="100000"/>
              </a:lnSpc>
            </a:pPr>
            <a:r>
              <a:rPr sz="1600" i="1" dirty="0">
                <a:latin typeface="Times New Roman"/>
                <a:cs typeface="Times New Roman"/>
              </a:rPr>
              <a:t>принято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задействовать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специальные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методы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этого </a:t>
            </a:r>
            <a:r>
              <a:rPr sz="1600" i="1" dirty="0">
                <a:latin typeface="Times New Roman"/>
                <a:cs typeface="Times New Roman"/>
              </a:rPr>
              <a:t>класса для </a:t>
            </a:r>
            <a:r>
              <a:rPr sz="1600" i="1" spc="-5" dirty="0">
                <a:latin typeface="Times New Roman"/>
                <a:cs typeface="Times New Roman"/>
              </a:rPr>
              <a:t>получения </a:t>
            </a:r>
            <a:r>
              <a:rPr sz="1600" i="1" dirty="0">
                <a:latin typeface="Times New Roman"/>
                <a:cs typeface="Times New Roman"/>
              </a:rPr>
              <a:t>и </a:t>
            </a:r>
            <a:r>
              <a:rPr sz="1600" i="1" spc="-5" dirty="0">
                <a:latin typeface="Times New Roman"/>
                <a:cs typeface="Times New Roman"/>
              </a:rPr>
              <a:t>изменения </a:t>
            </a:r>
            <a:r>
              <a:rPr sz="1600" i="1" dirty="0">
                <a:latin typeface="Times New Roman"/>
                <a:cs typeface="Times New Roman"/>
              </a:rPr>
              <a:t>его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свойств.</a:t>
            </a:r>
            <a:endParaRPr sz="1600" dirty="0">
              <a:latin typeface="Times New Roman"/>
              <a:cs typeface="Times New Roman"/>
            </a:endParaRPr>
          </a:p>
          <a:p>
            <a:pPr marL="4064635" marR="223520" algn="ctr">
              <a:lnSpc>
                <a:spcPct val="100000"/>
              </a:lnSpc>
              <a:spcBef>
                <a:spcPts val="750"/>
              </a:spcBef>
            </a:pPr>
            <a:r>
              <a:rPr sz="1600" i="1" spc="-5" dirty="0">
                <a:latin typeface="Times New Roman"/>
                <a:cs typeface="Times New Roman"/>
              </a:rPr>
              <a:t>Открытые </a:t>
            </a:r>
            <a:r>
              <a:rPr sz="1600" i="1" spc="10" dirty="0">
                <a:latin typeface="Times New Roman"/>
                <a:cs typeface="Times New Roman"/>
              </a:rPr>
              <a:t>члены </a:t>
            </a:r>
            <a:r>
              <a:rPr sz="1600" i="1" dirty="0">
                <a:latin typeface="Times New Roman"/>
                <a:cs typeface="Times New Roman"/>
              </a:rPr>
              <a:t>класса </a:t>
            </a:r>
            <a:r>
              <a:rPr sz="1600" i="1" spc="-5" dirty="0">
                <a:latin typeface="Times New Roman"/>
                <a:cs typeface="Times New Roman"/>
              </a:rPr>
              <a:t>составляют </a:t>
            </a:r>
            <a:r>
              <a:rPr sz="1600" i="1" dirty="0">
                <a:latin typeface="Times New Roman"/>
                <a:cs typeface="Times New Roman"/>
              </a:rPr>
              <a:t>внешний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интерфейс</a:t>
            </a:r>
            <a:r>
              <a:rPr sz="1600" i="1" spc="-90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объекта.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065" marR="2211705" indent="3175" algn="ctr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Обеспечение доступа </a:t>
            </a:r>
            <a:r>
              <a:rPr sz="1600" i="1" dirty="0">
                <a:latin typeface="Times New Roman"/>
                <a:cs typeface="Times New Roman"/>
              </a:rPr>
              <a:t>к свойствам класса </a:t>
            </a:r>
            <a:r>
              <a:rPr sz="1600" i="1" spc="-25" dirty="0">
                <a:latin typeface="Times New Roman"/>
                <a:cs typeface="Times New Roman"/>
              </a:rPr>
              <a:t>только </a:t>
            </a:r>
            <a:r>
              <a:rPr sz="1600" i="1" dirty="0">
                <a:latin typeface="Times New Roman"/>
                <a:cs typeface="Times New Roman"/>
              </a:rPr>
              <a:t>через его </a:t>
            </a:r>
            <a:r>
              <a:rPr sz="1600" i="1" spc="-5" dirty="0">
                <a:latin typeface="Times New Roman"/>
                <a:cs typeface="Times New Roman"/>
              </a:rPr>
              <a:t>методы 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также </a:t>
            </a:r>
            <a:r>
              <a:rPr sz="1600" i="1" dirty="0">
                <a:latin typeface="Times New Roman"/>
                <a:cs typeface="Times New Roman"/>
              </a:rPr>
              <a:t>дает </a:t>
            </a:r>
            <a:r>
              <a:rPr sz="1600" i="1" spc="-5" dirty="0">
                <a:latin typeface="Times New Roman"/>
                <a:cs typeface="Times New Roman"/>
              </a:rPr>
              <a:t>ряд </a:t>
            </a:r>
            <a:r>
              <a:rPr sz="1600" i="1" dirty="0">
                <a:latin typeface="Times New Roman"/>
                <a:cs typeface="Times New Roman"/>
              </a:rPr>
              <a:t>преимуществ. </a:t>
            </a:r>
            <a:r>
              <a:rPr sz="1600" i="1" spc="5" dirty="0">
                <a:latin typeface="Times New Roman"/>
                <a:cs typeface="Times New Roman"/>
              </a:rPr>
              <a:t>Во-первых, так </a:t>
            </a:r>
            <a:r>
              <a:rPr sz="1600" i="1" dirty="0">
                <a:latin typeface="Times New Roman"/>
                <a:cs typeface="Times New Roman"/>
              </a:rPr>
              <a:t>гораздо </a:t>
            </a:r>
            <a:r>
              <a:rPr sz="1600" i="1" spc="15" dirty="0">
                <a:latin typeface="Times New Roman"/>
                <a:cs typeface="Times New Roman"/>
              </a:rPr>
              <a:t>проще </a:t>
            </a:r>
            <a:r>
              <a:rPr sz="1600" i="1" spc="20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контролировать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корректные</a:t>
            </a:r>
            <a:r>
              <a:rPr sz="1600" i="1" spc="-5" dirty="0">
                <a:latin typeface="Times New Roman"/>
                <a:cs typeface="Times New Roman"/>
              </a:rPr>
              <a:t> значения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полей,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ведь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прямое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обращение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свойствам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отслеживать</a:t>
            </a:r>
            <a:r>
              <a:rPr sz="1600" i="1" spc="-80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невозможно,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а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значит,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им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могут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присвоить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7218" y="1627632"/>
            <a:ext cx="2146935" cy="3840479"/>
          </a:xfrm>
          <a:custGeom>
            <a:avLst/>
            <a:gdLst/>
            <a:ahLst/>
            <a:cxnLst/>
            <a:rect l="l" t="t" r="r" b="b"/>
            <a:pathLst>
              <a:path w="2146935" h="3840479">
                <a:moveTo>
                  <a:pt x="2102485" y="3764153"/>
                </a:moveTo>
                <a:lnTo>
                  <a:pt x="2070734" y="3764153"/>
                </a:lnTo>
                <a:lnTo>
                  <a:pt x="2108835" y="3840353"/>
                </a:lnTo>
                <a:lnTo>
                  <a:pt x="2140585" y="3776853"/>
                </a:lnTo>
                <a:lnTo>
                  <a:pt x="2102485" y="3776853"/>
                </a:lnTo>
                <a:lnTo>
                  <a:pt x="2102485" y="3764153"/>
                </a:lnTo>
                <a:close/>
              </a:path>
              <a:path w="2146935" h="3840479">
                <a:moveTo>
                  <a:pt x="2102485" y="1920113"/>
                </a:moveTo>
                <a:lnTo>
                  <a:pt x="2102485" y="3776853"/>
                </a:lnTo>
                <a:lnTo>
                  <a:pt x="2115185" y="3776853"/>
                </a:lnTo>
                <a:lnTo>
                  <a:pt x="2115185" y="1926463"/>
                </a:lnTo>
                <a:lnTo>
                  <a:pt x="2108835" y="1926463"/>
                </a:lnTo>
                <a:lnTo>
                  <a:pt x="2102485" y="1920113"/>
                </a:lnTo>
                <a:close/>
              </a:path>
              <a:path w="2146935" h="3840479">
                <a:moveTo>
                  <a:pt x="2146935" y="3764153"/>
                </a:moveTo>
                <a:lnTo>
                  <a:pt x="2115185" y="3764153"/>
                </a:lnTo>
                <a:lnTo>
                  <a:pt x="2115185" y="3776853"/>
                </a:lnTo>
                <a:lnTo>
                  <a:pt x="2140585" y="3776853"/>
                </a:lnTo>
                <a:lnTo>
                  <a:pt x="2146935" y="3764153"/>
                </a:lnTo>
                <a:close/>
              </a:path>
              <a:path w="2146935" h="3840479">
                <a:moveTo>
                  <a:pt x="12700" y="0"/>
                </a:moveTo>
                <a:lnTo>
                  <a:pt x="0" y="0"/>
                </a:lnTo>
                <a:lnTo>
                  <a:pt x="0" y="1926463"/>
                </a:lnTo>
                <a:lnTo>
                  <a:pt x="2102485" y="1926463"/>
                </a:lnTo>
                <a:lnTo>
                  <a:pt x="2102485" y="1920113"/>
                </a:lnTo>
                <a:lnTo>
                  <a:pt x="12700" y="1920113"/>
                </a:lnTo>
                <a:lnTo>
                  <a:pt x="6350" y="1913763"/>
                </a:lnTo>
                <a:lnTo>
                  <a:pt x="12700" y="1913763"/>
                </a:lnTo>
                <a:lnTo>
                  <a:pt x="12700" y="0"/>
                </a:lnTo>
                <a:close/>
              </a:path>
              <a:path w="2146935" h="3840479">
                <a:moveTo>
                  <a:pt x="2115185" y="1913763"/>
                </a:moveTo>
                <a:lnTo>
                  <a:pt x="12700" y="1913763"/>
                </a:lnTo>
                <a:lnTo>
                  <a:pt x="12700" y="1920113"/>
                </a:lnTo>
                <a:lnTo>
                  <a:pt x="2102485" y="1920113"/>
                </a:lnTo>
                <a:lnTo>
                  <a:pt x="2108835" y="1926463"/>
                </a:lnTo>
                <a:lnTo>
                  <a:pt x="2115185" y="1926463"/>
                </a:lnTo>
                <a:lnTo>
                  <a:pt x="2115185" y="1913763"/>
                </a:lnTo>
                <a:close/>
              </a:path>
              <a:path w="2146935" h="3840479">
                <a:moveTo>
                  <a:pt x="12700" y="1913763"/>
                </a:moveTo>
                <a:lnTo>
                  <a:pt x="6350" y="1913763"/>
                </a:lnTo>
                <a:lnTo>
                  <a:pt x="12700" y="1920113"/>
                </a:lnTo>
                <a:lnTo>
                  <a:pt x="12700" y="19137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3400" y="6441192"/>
            <a:ext cx="2139315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55"/>
              </a:lnSpc>
            </a:pPr>
            <a:r>
              <a:rPr sz="1600" i="1" spc="-10" dirty="0">
                <a:latin typeface="Times New Roman"/>
                <a:cs typeface="Times New Roman"/>
              </a:rPr>
              <a:t>некорректные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значения.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6100" y="0"/>
            <a:ext cx="3347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Центр</a:t>
            </a:r>
            <a:r>
              <a:rPr sz="16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AFEF"/>
                </a:solidFill>
                <a:latin typeface="Arial"/>
                <a:cs typeface="Arial"/>
              </a:rPr>
              <a:t>дистанционного</a:t>
            </a: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обучения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8513" y="1207719"/>
            <a:ext cx="18014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i="0" spc="10" dirty="0">
                <a:latin typeface="Times New Roman"/>
                <a:cs typeface="Times New Roman"/>
              </a:rPr>
              <a:t>Н</a:t>
            </a:r>
            <a:r>
              <a:rPr sz="2200" b="1" i="0" dirty="0">
                <a:latin typeface="Times New Roman"/>
                <a:cs typeface="Times New Roman"/>
              </a:rPr>
              <a:t>ас</a:t>
            </a:r>
            <a:r>
              <a:rPr sz="2200" b="1" i="0" spc="10" dirty="0">
                <a:latin typeface="Times New Roman"/>
                <a:cs typeface="Times New Roman"/>
              </a:rPr>
              <a:t>л</a:t>
            </a:r>
            <a:r>
              <a:rPr sz="2200" b="1" i="0" spc="-25" dirty="0">
                <a:latin typeface="Times New Roman"/>
                <a:cs typeface="Times New Roman"/>
              </a:rPr>
              <a:t>е</a:t>
            </a:r>
            <a:r>
              <a:rPr sz="2200" b="1" i="0" spc="10" dirty="0">
                <a:latin typeface="Times New Roman"/>
                <a:cs typeface="Times New Roman"/>
              </a:rPr>
              <a:t>д</a:t>
            </a:r>
            <a:r>
              <a:rPr sz="2200" b="1" i="0" spc="-45" dirty="0">
                <a:latin typeface="Times New Roman"/>
                <a:cs typeface="Times New Roman"/>
              </a:rPr>
              <a:t>о</a:t>
            </a:r>
            <a:r>
              <a:rPr sz="2200" b="1" i="0" spc="-15" dirty="0">
                <a:latin typeface="Times New Roman"/>
                <a:cs typeface="Times New Roman"/>
              </a:rPr>
              <a:t>в</a:t>
            </a:r>
            <a:r>
              <a:rPr sz="2200" b="1" i="0" spc="5" dirty="0">
                <a:latin typeface="Times New Roman"/>
                <a:cs typeface="Times New Roman"/>
              </a:rPr>
              <a:t>ан</a:t>
            </a:r>
            <a:r>
              <a:rPr sz="2200" b="1" i="0" spc="-25" dirty="0">
                <a:latin typeface="Times New Roman"/>
                <a:cs typeface="Times New Roman"/>
              </a:rPr>
              <a:t>и</a:t>
            </a:r>
            <a:r>
              <a:rPr sz="2200" b="1" i="0" dirty="0">
                <a:latin typeface="Times New Roman"/>
                <a:cs typeface="Times New Roman"/>
              </a:rPr>
              <a:t>е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9" name="object 39"/>
          <p:cNvSpPr txBox="1"/>
          <p:nvPr/>
        </p:nvSpPr>
        <p:spPr>
          <a:xfrm>
            <a:off x="3505200" y="1978153"/>
            <a:ext cx="5558790" cy="309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3925" marR="918844" indent="-635" algn="ctr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latin typeface="Times New Roman"/>
                <a:cs typeface="Times New Roman"/>
              </a:rPr>
              <a:t>это </a:t>
            </a:r>
            <a:r>
              <a:rPr sz="1800" i="1" dirty="0">
                <a:latin typeface="Times New Roman"/>
                <a:cs typeface="Times New Roman"/>
              </a:rPr>
              <a:t>отношение </a:t>
            </a:r>
            <a:r>
              <a:rPr sz="1800" i="1" spc="-20" dirty="0">
                <a:latin typeface="Times New Roman"/>
                <a:cs typeface="Times New Roman"/>
              </a:rPr>
              <a:t>между </a:t>
            </a:r>
            <a:r>
              <a:rPr sz="1800" i="1" spc="5" dirty="0">
                <a:latin typeface="Times New Roman"/>
                <a:cs typeface="Times New Roman"/>
              </a:rPr>
              <a:t>классами, при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котором</a:t>
            </a:r>
            <a:r>
              <a:rPr sz="1800" i="1" spc="-40" dirty="0">
                <a:latin typeface="Times New Roman"/>
                <a:cs typeface="Times New Roman"/>
              </a:rPr>
              <a:t> </a:t>
            </a:r>
            <a:r>
              <a:rPr sz="1800" i="1" spc="10" dirty="0">
                <a:latin typeface="Times New Roman"/>
                <a:cs typeface="Times New Roman"/>
              </a:rPr>
              <a:t>класс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Times New Roman"/>
                <a:cs typeface="Times New Roman"/>
              </a:rPr>
              <a:t>использует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структуру</a:t>
            </a: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i="1" dirty="0">
                <a:latin typeface="Times New Roman"/>
                <a:cs typeface="Times New Roman"/>
              </a:rPr>
              <a:t>или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поведение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другого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класса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(одиночное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наследование</a:t>
            </a:r>
            <a:r>
              <a:rPr sz="1800" i="1" spc="-4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),</a:t>
            </a:r>
            <a:endParaRPr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i="1" spc="5" dirty="0">
                <a:latin typeface="Times New Roman"/>
                <a:cs typeface="Times New Roman"/>
              </a:rPr>
              <a:t>или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других</a:t>
            </a:r>
            <a:r>
              <a:rPr sz="1800" i="1" spc="-20" dirty="0">
                <a:latin typeface="Times New Roman"/>
                <a:cs typeface="Times New Roman"/>
              </a:rPr>
              <a:t> </a:t>
            </a:r>
            <a:r>
              <a:rPr sz="1800" i="1" spc="-15" dirty="0">
                <a:latin typeface="Times New Roman"/>
                <a:cs typeface="Times New Roman"/>
              </a:rPr>
              <a:t>(множественное</a:t>
            </a:r>
            <a:r>
              <a:rPr sz="1800" i="1" spc="3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наследование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)</a:t>
            </a:r>
            <a:r>
              <a:rPr sz="1800" i="1" spc="1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классов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849630" marR="333375" algn="ctr">
              <a:lnSpc>
                <a:spcPct val="100000"/>
              </a:lnSpc>
              <a:spcBef>
                <a:spcPts val="1710"/>
              </a:spcBef>
            </a:pPr>
            <a:r>
              <a:rPr sz="1600" i="1" dirty="0">
                <a:latin typeface="Times New Roman"/>
                <a:cs typeface="Times New Roman"/>
              </a:rPr>
              <a:t>Наследование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вводит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иерархию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"общее/частное",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 </a:t>
            </a:r>
            <a:r>
              <a:rPr sz="1600" i="1" spc="-10" dirty="0">
                <a:latin typeface="Times New Roman"/>
                <a:cs typeface="Times New Roman"/>
              </a:rPr>
              <a:t>которой </a:t>
            </a:r>
            <a:r>
              <a:rPr sz="1600" b="1" i="1" dirty="0">
                <a:latin typeface="Times New Roman"/>
                <a:cs typeface="Times New Roman"/>
              </a:rPr>
              <a:t>подкласс </a:t>
            </a:r>
            <a:r>
              <a:rPr sz="1600" i="1" spc="-5" dirty="0">
                <a:latin typeface="Times New Roman"/>
                <a:cs typeface="Times New Roman"/>
              </a:rPr>
              <a:t>наследует </a:t>
            </a:r>
            <a:r>
              <a:rPr sz="1600" i="1" spc="5" dirty="0">
                <a:latin typeface="Times New Roman"/>
                <a:cs typeface="Times New Roman"/>
              </a:rPr>
              <a:t>от </a:t>
            </a:r>
            <a:r>
              <a:rPr sz="1600" i="1" dirty="0">
                <a:latin typeface="Times New Roman"/>
                <a:cs typeface="Times New Roman"/>
              </a:rPr>
              <a:t>одного или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нескольких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более</a:t>
            </a:r>
            <a:endParaRPr sz="1600" dirty="0">
              <a:latin typeface="Times New Roman"/>
              <a:cs typeface="Times New Roman"/>
            </a:endParaRPr>
          </a:p>
          <a:p>
            <a:pPr marL="512445" algn="ctr">
              <a:lnSpc>
                <a:spcPct val="100000"/>
              </a:lnSpc>
            </a:pPr>
            <a:r>
              <a:rPr sz="1600" i="1" spc="5" dirty="0">
                <a:latin typeface="Times New Roman"/>
                <a:cs typeface="Times New Roman"/>
              </a:rPr>
              <a:t>общих</a:t>
            </a:r>
            <a:r>
              <a:rPr sz="1600" i="1" spc="-70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Times New Roman"/>
                <a:cs typeface="Times New Roman"/>
              </a:rPr>
              <a:t>суперклассов</a:t>
            </a:r>
            <a:r>
              <a:rPr sz="1600" i="1" dirty="0">
                <a:latin typeface="Times New Roman"/>
                <a:cs typeface="Times New Roman"/>
              </a:rPr>
              <a:t>.</a:t>
            </a:r>
            <a:r>
              <a:rPr sz="1600" i="1" spc="-8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Подклассы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обычно</a:t>
            </a:r>
            <a:endParaRPr sz="1600" dirty="0">
              <a:latin typeface="Times New Roman"/>
              <a:cs typeface="Times New Roman"/>
            </a:endParaRPr>
          </a:p>
          <a:p>
            <a:pPr marL="509905" algn="ctr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дополняют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или</a:t>
            </a:r>
            <a:r>
              <a:rPr sz="1600" i="1" spc="-5" dirty="0">
                <a:latin typeface="Times New Roman"/>
                <a:cs typeface="Times New Roman"/>
              </a:rPr>
              <a:t> переопределяют</a:t>
            </a:r>
            <a:r>
              <a:rPr sz="1600" i="1" spc="-7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унаследованную</a:t>
            </a:r>
            <a:endParaRPr sz="1600" dirty="0">
              <a:latin typeface="Times New Roman"/>
              <a:cs typeface="Times New Roman"/>
            </a:endParaRPr>
          </a:p>
          <a:p>
            <a:pPr marL="511809" algn="ctr">
              <a:lnSpc>
                <a:spcPct val="100000"/>
              </a:lnSpc>
              <a:spcBef>
                <a:spcPts val="5"/>
              </a:spcBef>
            </a:pPr>
            <a:r>
              <a:rPr sz="1600" i="1" spc="-15" dirty="0">
                <a:latin typeface="Times New Roman"/>
                <a:cs typeface="Times New Roman"/>
              </a:rPr>
              <a:t>структуру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поведение.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5756" y="1609089"/>
            <a:ext cx="3497579" cy="2556510"/>
          </a:xfrm>
          <a:custGeom>
            <a:avLst/>
            <a:gdLst/>
            <a:ahLst/>
            <a:cxnLst/>
            <a:rect l="l" t="t" r="r" b="b"/>
            <a:pathLst>
              <a:path w="3497579" h="2556510">
                <a:moveTo>
                  <a:pt x="3420783" y="2480056"/>
                </a:moveTo>
                <a:lnTo>
                  <a:pt x="3420783" y="2556256"/>
                </a:lnTo>
                <a:lnTo>
                  <a:pt x="3484283" y="2524506"/>
                </a:lnTo>
                <a:lnTo>
                  <a:pt x="3433483" y="2524506"/>
                </a:lnTo>
                <a:lnTo>
                  <a:pt x="3433483" y="2511806"/>
                </a:lnTo>
                <a:lnTo>
                  <a:pt x="3484283" y="2511806"/>
                </a:lnTo>
                <a:lnTo>
                  <a:pt x="3420783" y="2480056"/>
                </a:lnTo>
                <a:close/>
              </a:path>
              <a:path w="3497579" h="2556510">
                <a:moveTo>
                  <a:pt x="9563" y="0"/>
                </a:moveTo>
                <a:lnTo>
                  <a:pt x="0" y="0"/>
                </a:lnTo>
                <a:lnTo>
                  <a:pt x="0" y="2524506"/>
                </a:lnTo>
                <a:lnTo>
                  <a:pt x="3420783" y="2524506"/>
                </a:lnTo>
                <a:lnTo>
                  <a:pt x="3420783" y="2518156"/>
                </a:lnTo>
                <a:lnTo>
                  <a:pt x="12700" y="2518156"/>
                </a:lnTo>
                <a:lnTo>
                  <a:pt x="6350" y="2511806"/>
                </a:lnTo>
                <a:lnTo>
                  <a:pt x="12700" y="2511806"/>
                </a:lnTo>
                <a:lnTo>
                  <a:pt x="12700" y="12700"/>
                </a:lnTo>
                <a:lnTo>
                  <a:pt x="6350" y="12700"/>
                </a:lnTo>
                <a:lnTo>
                  <a:pt x="9563" y="9486"/>
                </a:lnTo>
                <a:lnTo>
                  <a:pt x="9563" y="0"/>
                </a:lnTo>
                <a:close/>
              </a:path>
              <a:path w="3497579" h="2556510">
                <a:moveTo>
                  <a:pt x="3484283" y="2511806"/>
                </a:moveTo>
                <a:lnTo>
                  <a:pt x="3433483" y="2511806"/>
                </a:lnTo>
                <a:lnTo>
                  <a:pt x="3433483" y="2524506"/>
                </a:lnTo>
                <a:lnTo>
                  <a:pt x="3484283" y="2524506"/>
                </a:lnTo>
                <a:lnTo>
                  <a:pt x="3496983" y="2518156"/>
                </a:lnTo>
                <a:lnTo>
                  <a:pt x="3484283" y="2511806"/>
                </a:lnTo>
                <a:close/>
              </a:path>
              <a:path w="3497579" h="2556510">
                <a:moveTo>
                  <a:pt x="12700" y="2511806"/>
                </a:moveTo>
                <a:lnTo>
                  <a:pt x="6350" y="2511806"/>
                </a:lnTo>
                <a:lnTo>
                  <a:pt x="12700" y="2518156"/>
                </a:lnTo>
                <a:lnTo>
                  <a:pt x="12700" y="2511806"/>
                </a:lnTo>
                <a:close/>
              </a:path>
              <a:path w="3497579" h="2556510">
                <a:moveTo>
                  <a:pt x="3420783" y="2511806"/>
                </a:moveTo>
                <a:lnTo>
                  <a:pt x="12700" y="2511806"/>
                </a:lnTo>
                <a:lnTo>
                  <a:pt x="12700" y="2518156"/>
                </a:lnTo>
                <a:lnTo>
                  <a:pt x="3420783" y="2518156"/>
                </a:lnTo>
                <a:lnTo>
                  <a:pt x="3420783" y="2511806"/>
                </a:lnTo>
                <a:close/>
              </a:path>
              <a:path w="3497579" h="2556510">
                <a:moveTo>
                  <a:pt x="9563" y="9486"/>
                </a:moveTo>
                <a:lnTo>
                  <a:pt x="6350" y="12700"/>
                </a:lnTo>
                <a:lnTo>
                  <a:pt x="9563" y="12700"/>
                </a:lnTo>
                <a:lnTo>
                  <a:pt x="9563" y="9486"/>
                </a:lnTo>
                <a:close/>
              </a:path>
              <a:path w="3497579" h="2556510">
                <a:moveTo>
                  <a:pt x="12700" y="6350"/>
                </a:moveTo>
                <a:lnTo>
                  <a:pt x="9563" y="9486"/>
                </a:lnTo>
                <a:lnTo>
                  <a:pt x="9563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319" y="4879847"/>
            <a:ext cx="4267200" cy="16760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6100" y="0"/>
            <a:ext cx="3347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Центр</a:t>
            </a:r>
            <a:r>
              <a:rPr sz="16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AFEF"/>
                </a:solidFill>
                <a:latin typeface="Arial"/>
                <a:cs typeface="Arial"/>
              </a:rPr>
              <a:t>дистанционного</a:t>
            </a: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обучения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8513" y="1207719"/>
            <a:ext cx="183515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i="0" spc="-10" dirty="0">
                <a:latin typeface="Times New Roman"/>
                <a:cs typeface="Times New Roman"/>
              </a:rPr>
              <a:t>Полиморфизм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9" name="object 29"/>
          <p:cNvSpPr txBox="1"/>
          <p:nvPr/>
        </p:nvSpPr>
        <p:spPr>
          <a:xfrm>
            <a:off x="3385820" y="1623771"/>
            <a:ext cx="5571490" cy="3513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 algn="ctr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Times New Roman"/>
                <a:cs typeface="Times New Roman"/>
              </a:rPr>
              <a:t>является </a:t>
            </a:r>
            <a:r>
              <a:rPr sz="1800" i="1" spc="-5" dirty="0">
                <a:latin typeface="Times New Roman"/>
                <a:cs typeface="Times New Roman"/>
              </a:rPr>
              <a:t>одним </a:t>
            </a:r>
            <a:r>
              <a:rPr sz="1800" i="1" dirty="0">
                <a:latin typeface="Times New Roman"/>
                <a:cs typeface="Times New Roman"/>
              </a:rPr>
              <a:t>из </a:t>
            </a:r>
            <a:r>
              <a:rPr sz="1800" i="1" spc="-10" dirty="0">
                <a:latin typeface="Times New Roman"/>
                <a:cs typeface="Times New Roman"/>
              </a:rPr>
              <a:t>фундаментальных </a:t>
            </a:r>
            <a:r>
              <a:rPr sz="1800" i="1" dirty="0">
                <a:latin typeface="Times New Roman"/>
                <a:cs typeface="Times New Roman"/>
              </a:rPr>
              <a:t>понятий в 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10" dirty="0" err="1">
                <a:latin typeface="Times New Roman"/>
                <a:cs typeface="Times New Roman"/>
              </a:rPr>
              <a:t>объектно-ориентированном</a:t>
            </a:r>
            <a:r>
              <a:rPr sz="1800" i="1" spc="-65" dirty="0">
                <a:latin typeface="Times New Roman"/>
                <a:cs typeface="Times New Roman"/>
              </a:rPr>
              <a:t> </a:t>
            </a:r>
            <a:r>
              <a:rPr sz="1800" i="1" dirty="0" err="1">
                <a:latin typeface="Times New Roman"/>
                <a:cs typeface="Times New Roman"/>
              </a:rPr>
              <a:t>про</a:t>
            </a:r>
            <a:r>
              <a:rPr lang="ru-RU" i="1" dirty="0" err="1">
                <a:latin typeface="Times New Roman"/>
                <a:cs typeface="Times New Roman"/>
              </a:rPr>
              <a:t>ектировании</a:t>
            </a:r>
            <a:r>
              <a:rPr lang="ru-RU" i="1" dirty="0">
                <a:latin typeface="Times New Roman"/>
                <a:cs typeface="Times New Roman"/>
              </a:rPr>
              <a:t> </a:t>
            </a:r>
            <a:r>
              <a:rPr sz="1800" i="1" spc="-10" dirty="0" err="1">
                <a:latin typeface="Times New Roman"/>
                <a:cs typeface="Times New Roman"/>
              </a:rPr>
              <a:t>наряду</a:t>
            </a:r>
            <a:r>
              <a:rPr sz="1800" i="1" spc="-2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с </a:t>
            </a:r>
            <a:r>
              <a:rPr sz="1800" i="1" spc="-434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наследованием </a:t>
            </a:r>
            <a:r>
              <a:rPr sz="1800" i="1" dirty="0">
                <a:latin typeface="Times New Roman"/>
                <a:cs typeface="Times New Roman"/>
              </a:rPr>
              <a:t>и </a:t>
            </a:r>
            <a:r>
              <a:rPr sz="1800" i="1" spc="-10" dirty="0">
                <a:latin typeface="Times New Roman"/>
                <a:cs typeface="Times New Roman"/>
              </a:rPr>
              <a:t>инкапсуляцией. </a:t>
            </a:r>
            <a:r>
              <a:rPr sz="1800" i="1" dirty="0">
                <a:latin typeface="Times New Roman"/>
                <a:cs typeface="Times New Roman"/>
              </a:rPr>
              <a:t>Слово " </a:t>
            </a:r>
            <a:r>
              <a:rPr sz="1800" i="1" spc="-10" dirty="0">
                <a:latin typeface="Times New Roman"/>
                <a:cs typeface="Times New Roman"/>
              </a:rPr>
              <a:t>полиморфизм </a:t>
            </a:r>
            <a:r>
              <a:rPr sz="1800" i="1" dirty="0">
                <a:latin typeface="Times New Roman"/>
                <a:cs typeface="Times New Roman"/>
              </a:rPr>
              <a:t>" 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греческого </a:t>
            </a:r>
            <a:r>
              <a:rPr sz="1800" i="1" spc="-10" dirty="0">
                <a:latin typeface="Times New Roman"/>
                <a:cs typeface="Times New Roman"/>
              </a:rPr>
              <a:t>происхождения </a:t>
            </a:r>
            <a:r>
              <a:rPr sz="1800" i="1" dirty="0">
                <a:latin typeface="Times New Roman"/>
                <a:cs typeface="Times New Roman"/>
              </a:rPr>
              <a:t>и </a:t>
            </a:r>
            <a:r>
              <a:rPr sz="1800" i="1" spc="-10" dirty="0">
                <a:latin typeface="Times New Roman"/>
                <a:cs typeface="Times New Roman"/>
              </a:rPr>
              <a:t>означает </a:t>
            </a:r>
            <a:r>
              <a:rPr sz="1800" i="1" dirty="0">
                <a:latin typeface="Times New Roman"/>
                <a:cs typeface="Times New Roman"/>
              </a:rPr>
              <a:t>"имеющий </a:t>
            </a:r>
            <a:r>
              <a:rPr sz="1800" i="1" spc="-5" dirty="0">
                <a:latin typeface="Times New Roman"/>
                <a:cs typeface="Times New Roman"/>
              </a:rPr>
              <a:t>много 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форм".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50" dirty="0">
              <a:latin typeface="Times New Roman"/>
              <a:cs typeface="Times New Roman"/>
            </a:endParaRPr>
          </a:p>
          <a:p>
            <a:pPr marL="849630" marR="325120" algn="ctr">
              <a:lnSpc>
                <a:spcPct val="100000"/>
              </a:lnSpc>
            </a:pPr>
            <a:r>
              <a:rPr sz="1600" i="1" spc="-10" dirty="0">
                <a:latin typeface="Times New Roman"/>
                <a:cs typeface="Times New Roman"/>
              </a:rPr>
              <a:t>Полиморфизм </a:t>
            </a:r>
            <a:r>
              <a:rPr sz="1600" i="1" dirty="0">
                <a:latin typeface="Times New Roman"/>
                <a:cs typeface="Times New Roman"/>
              </a:rPr>
              <a:t>(polymorphism) - </a:t>
            </a:r>
            <a:r>
              <a:rPr sz="1600" i="1" spc="-10" dirty="0">
                <a:latin typeface="Times New Roman"/>
                <a:cs typeface="Times New Roman"/>
              </a:rPr>
              <a:t>положение </a:t>
            </a:r>
            <a:r>
              <a:rPr sz="1600" i="1" spc="-5" dirty="0">
                <a:latin typeface="Times New Roman"/>
                <a:cs typeface="Times New Roman"/>
              </a:rPr>
              <a:t>теории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типов, </a:t>
            </a:r>
            <a:r>
              <a:rPr sz="1600" i="1" spc="-5" dirty="0">
                <a:latin typeface="Times New Roman"/>
                <a:cs typeface="Times New Roman"/>
              </a:rPr>
              <a:t>согласно </a:t>
            </a:r>
            <a:r>
              <a:rPr sz="1600" i="1" spc="-15" dirty="0">
                <a:latin typeface="Times New Roman"/>
                <a:cs typeface="Times New Roman"/>
              </a:rPr>
              <a:t>которому </a:t>
            </a:r>
            <a:r>
              <a:rPr sz="1600" i="1" dirty="0">
                <a:latin typeface="Times New Roman"/>
                <a:cs typeface="Times New Roman"/>
              </a:rPr>
              <a:t>имена </a:t>
            </a:r>
            <a:r>
              <a:rPr sz="1600" i="1" spc="5" dirty="0">
                <a:latin typeface="Times New Roman"/>
                <a:cs typeface="Times New Roman"/>
              </a:rPr>
              <a:t>(например, 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переменных) могут </a:t>
            </a:r>
            <a:r>
              <a:rPr sz="1600" i="1" spc="-5" dirty="0">
                <a:latin typeface="Times New Roman"/>
                <a:cs typeface="Times New Roman"/>
              </a:rPr>
              <a:t>обозначать </a:t>
            </a:r>
            <a:r>
              <a:rPr sz="1600" i="1" spc="-10" dirty="0">
                <a:latin typeface="Times New Roman"/>
                <a:cs typeface="Times New Roman"/>
              </a:rPr>
              <a:t>объекты </a:t>
            </a:r>
            <a:r>
              <a:rPr sz="1600" i="1" dirty="0">
                <a:latin typeface="Times New Roman"/>
                <a:cs typeface="Times New Roman"/>
              </a:rPr>
              <a:t>разных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(но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имеющих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spc="10" dirty="0">
                <a:latin typeface="Times New Roman"/>
                <a:cs typeface="Times New Roman"/>
              </a:rPr>
              <a:t>общего</a:t>
            </a:r>
            <a:r>
              <a:rPr sz="1600" i="1" spc="-9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родителя)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классов.</a:t>
            </a:r>
            <a:endParaRPr sz="1600" dirty="0">
              <a:latin typeface="Times New Roman"/>
              <a:cs typeface="Times New Roman"/>
            </a:endParaRPr>
          </a:p>
          <a:p>
            <a:pPr marL="1050925" marR="531495" algn="ctr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Times New Roman"/>
                <a:cs typeface="Times New Roman"/>
              </a:rPr>
              <a:t>Следовательно, </a:t>
            </a:r>
            <a:r>
              <a:rPr sz="1600" i="1" spc="-10" dirty="0">
                <a:latin typeface="Times New Roman"/>
                <a:cs typeface="Times New Roman"/>
              </a:rPr>
              <a:t>любой </a:t>
            </a:r>
            <a:r>
              <a:rPr sz="1600" i="1" spc="-5" dirty="0">
                <a:latin typeface="Times New Roman"/>
                <a:cs typeface="Times New Roman"/>
              </a:rPr>
              <a:t>объект, </a:t>
            </a:r>
            <a:r>
              <a:rPr sz="1600" i="1" spc="-10" dirty="0">
                <a:latin typeface="Times New Roman"/>
                <a:cs typeface="Times New Roman"/>
              </a:rPr>
              <a:t>обозначаемый </a:t>
            </a:r>
            <a:r>
              <a:rPr sz="1600" i="1" spc="-39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полиморфным именем, </a:t>
            </a:r>
            <a:r>
              <a:rPr sz="1600" i="1" spc="-15" dirty="0">
                <a:latin typeface="Times New Roman"/>
                <a:cs typeface="Times New Roman"/>
              </a:rPr>
              <a:t>может </a:t>
            </a:r>
            <a:r>
              <a:rPr sz="1600" i="1" dirty="0">
                <a:latin typeface="Times New Roman"/>
                <a:cs typeface="Times New Roman"/>
              </a:rPr>
              <a:t>по-своему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реагировать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на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некий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общий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набор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операций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5756" y="1609089"/>
            <a:ext cx="3497579" cy="2556510"/>
          </a:xfrm>
          <a:custGeom>
            <a:avLst/>
            <a:gdLst/>
            <a:ahLst/>
            <a:cxnLst/>
            <a:rect l="l" t="t" r="r" b="b"/>
            <a:pathLst>
              <a:path w="3497579" h="2556510">
                <a:moveTo>
                  <a:pt x="3420783" y="2480056"/>
                </a:moveTo>
                <a:lnTo>
                  <a:pt x="3420783" y="2556256"/>
                </a:lnTo>
                <a:lnTo>
                  <a:pt x="3484283" y="2524506"/>
                </a:lnTo>
                <a:lnTo>
                  <a:pt x="3433483" y="2524506"/>
                </a:lnTo>
                <a:lnTo>
                  <a:pt x="3433483" y="2511806"/>
                </a:lnTo>
                <a:lnTo>
                  <a:pt x="3484283" y="2511806"/>
                </a:lnTo>
                <a:lnTo>
                  <a:pt x="3420783" y="2480056"/>
                </a:lnTo>
                <a:close/>
              </a:path>
              <a:path w="3497579" h="2556510">
                <a:moveTo>
                  <a:pt x="9563" y="0"/>
                </a:moveTo>
                <a:lnTo>
                  <a:pt x="0" y="0"/>
                </a:lnTo>
                <a:lnTo>
                  <a:pt x="0" y="2524506"/>
                </a:lnTo>
                <a:lnTo>
                  <a:pt x="3420783" y="2524506"/>
                </a:lnTo>
                <a:lnTo>
                  <a:pt x="3420783" y="2518156"/>
                </a:lnTo>
                <a:lnTo>
                  <a:pt x="12700" y="2518156"/>
                </a:lnTo>
                <a:lnTo>
                  <a:pt x="6350" y="2511806"/>
                </a:lnTo>
                <a:lnTo>
                  <a:pt x="12700" y="2511806"/>
                </a:lnTo>
                <a:lnTo>
                  <a:pt x="12700" y="12700"/>
                </a:lnTo>
                <a:lnTo>
                  <a:pt x="6350" y="12700"/>
                </a:lnTo>
                <a:lnTo>
                  <a:pt x="9563" y="9486"/>
                </a:lnTo>
                <a:lnTo>
                  <a:pt x="9563" y="0"/>
                </a:lnTo>
                <a:close/>
              </a:path>
              <a:path w="3497579" h="2556510">
                <a:moveTo>
                  <a:pt x="3484283" y="2511806"/>
                </a:moveTo>
                <a:lnTo>
                  <a:pt x="3433483" y="2511806"/>
                </a:lnTo>
                <a:lnTo>
                  <a:pt x="3433483" y="2524506"/>
                </a:lnTo>
                <a:lnTo>
                  <a:pt x="3484283" y="2524506"/>
                </a:lnTo>
                <a:lnTo>
                  <a:pt x="3496983" y="2518156"/>
                </a:lnTo>
                <a:lnTo>
                  <a:pt x="3484283" y="2511806"/>
                </a:lnTo>
                <a:close/>
              </a:path>
              <a:path w="3497579" h="2556510">
                <a:moveTo>
                  <a:pt x="12700" y="2511806"/>
                </a:moveTo>
                <a:lnTo>
                  <a:pt x="6350" y="2511806"/>
                </a:lnTo>
                <a:lnTo>
                  <a:pt x="12700" y="2518156"/>
                </a:lnTo>
                <a:lnTo>
                  <a:pt x="12700" y="2511806"/>
                </a:lnTo>
                <a:close/>
              </a:path>
              <a:path w="3497579" h="2556510">
                <a:moveTo>
                  <a:pt x="3420783" y="2511806"/>
                </a:moveTo>
                <a:lnTo>
                  <a:pt x="12700" y="2511806"/>
                </a:lnTo>
                <a:lnTo>
                  <a:pt x="12700" y="2518156"/>
                </a:lnTo>
                <a:lnTo>
                  <a:pt x="3420783" y="2518156"/>
                </a:lnTo>
                <a:lnTo>
                  <a:pt x="3420783" y="2511806"/>
                </a:lnTo>
                <a:close/>
              </a:path>
              <a:path w="3497579" h="2556510">
                <a:moveTo>
                  <a:pt x="9563" y="9486"/>
                </a:moveTo>
                <a:lnTo>
                  <a:pt x="6350" y="12700"/>
                </a:lnTo>
                <a:lnTo>
                  <a:pt x="9563" y="12700"/>
                </a:lnTo>
                <a:lnTo>
                  <a:pt x="9563" y="9486"/>
                </a:lnTo>
                <a:close/>
              </a:path>
              <a:path w="3497579" h="2556510">
                <a:moveTo>
                  <a:pt x="12700" y="6350"/>
                </a:moveTo>
                <a:lnTo>
                  <a:pt x="9563" y="9486"/>
                </a:lnTo>
                <a:lnTo>
                  <a:pt x="9563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656" y="4940808"/>
            <a:ext cx="3764279" cy="1591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6100" y="0"/>
            <a:ext cx="3347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Центр</a:t>
            </a:r>
            <a:r>
              <a:rPr sz="16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AFEF"/>
                </a:solidFill>
                <a:latin typeface="Arial"/>
                <a:cs typeface="Arial"/>
              </a:rPr>
              <a:t>дистанционного</a:t>
            </a: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обучения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698490" cy="1541145"/>
            <a:chOff x="0" y="0"/>
            <a:chExt cx="5698490" cy="1541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02664" cy="9692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2215" y="917511"/>
              <a:ext cx="1348486" cy="623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7576" y="917511"/>
              <a:ext cx="1470533" cy="6231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599948" y="1634342"/>
            <a:ext cx="7733665" cy="372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3355" algn="just">
              <a:lnSpc>
                <a:spcPct val="150100"/>
              </a:lnSpc>
              <a:spcBef>
                <a:spcPts val="95"/>
              </a:spcBef>
            </a:pPr>
            <a:r>
              <a:rPr sz="1800" spc="-10" dirty="0">
                <a:latin typeface="Times New Roman"/>
                <a:cs typeface="Times New Roman"/>
              </a:rPr>
              <a:t>Для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объектно-ориентированного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подхода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характерен</a:t>
            </a:r>
            <a:r>
              <a:rPr sz="1800" spc="434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спиральный 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жизненный</a:t>
            </a:r>
            <a:r>
              <a:rPr sz="1800" i="1" dirty="0">
                <a:latin typeface="Times New Roman"/>
                <a:cs typeface="Times New Roman"/>
              </a:rPr>
              <a:t> цикл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системы.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отличие</a:t>
            </a:r>
            <a:r>
              <a:rPr sz="1800" spc="-10" dirty="0">
                <a:latin typeface="Times New Roman"/>
                <a:cs typeface="Times New Roman"/>
              </a:rPr>
              <a:t> от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структурного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подхода,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объектный 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подход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не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использует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иерархических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структур,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которых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определение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родителя </a:t>
            </a:r>
            <a:r>
              <a:rPr sz="1800" spc="-5" dirty="0">
                <a:latin typeface="Times New Roman"/>
                <a:cs typeface="Times New Roman"/>
              </a:rPr>
              <a:t>не имеет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смысла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без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определения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всех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его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потомков.</a:t>
            </a:r>
            <a:endParaRPr sz="1800">
              <a:latin typeface="Times New Roman"/>
              <a:cs typeface="Times New Roman"/>
            </a:endParaRPr>
          </a:p>
          <a:p>
            <a:pPr marL="12700" marR="5715" indent="173355" algn="just">
              <a:lnSpc>
                <a:spcPts val="3240"/>
              </a:lnSpc>
              <a:spcBef>
                <a:spcPts val="285"/>
              </a:spcBef>
            </a:pPr>
            <a:r>
              <a:rPr sz="1800" spc="-5" dirty="0">
                <a:latin typeface="Times New Roman"/>
                <a:cs typeface="Times New Roman"/>
              </a:rPr>
              <a:t>Вместо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этого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применяется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система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объектов,</a:t>
            </a:r>
            <a:r>
              <a:rPr sz="1800" spc="-10" dirty="0">
                <a:latin typeface="Times New Roman"/>
                <a:cs typeface="Times New Roman"/>
              </a:rPr>
              <a:t> каждый</a:t>
            </a:r>
            <a:r>
              <a:rPr sz="1800" spc="-5" dirty="0">
                <a:latin typeface="Times New Roman"/>
                <a:cs typeface="Times New Roman"/>
              </a:rPr>
              <a:t> из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которых</a:t>
            </a:r>
            <a:r>
              <a:rPr sz="1800" spc="-20" dirty="0">
                <a:latin typeface="Times New Roman"/>
                <a:cs typeface="Times New Roman"/>
              </a:rPr>
              <a:t> можно 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анализировать,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проектировать,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реализовывать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тестировать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практически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независимо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от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других.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Таким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образом,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появляется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возможность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формирования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latin typeface="Times New Roman"/>
                <a:cs typeface="Times New Roman"/>
              </a:rPr>
              <a:t>итераций,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на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каждой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из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которых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выполняются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все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основные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этапы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разработки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085"/>
              </a:spcBef>
            </a:pPr>
            <a:r>
              <a:rPr sz="1800" spc="-5" dirty="0">
                <a:latin typeface="Times New Roman"/>
                <a:cs typeface="Times New Roman"/>
              </a:rPr>
              <a:t>для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относительно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небольшой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группы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объектов.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6100" y="0"/>
            <a:ext cx="33477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Центр</a:t>
            </a:r>
            <a:r>
              <a:rPr sz="1600" b="1" spc="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AFEF"/>
                </a:solidFill>
                <a:latin typeface="Arial"/>
                <a:cs typeface="Arial"/>
              </a:rPr>
              <a:t>дистанционного</a:t>
            </a:r>
            <a:r>
              <a:rPr sz="1600" b="1" spc="-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AFEF"/>
                </a:solidFill>
                <a:latin typeface="Arial"/>
                <a:cs typeface="Arial"/>
              </a:rPr>
              <a:t>обучения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631" y="1213103"/>
            <a:ext cx="3078480" cy="866140"/>
          </a:xfrm>
          <a:prstGeom prst="rect">
            <a:avLst/>
          </a:prstGeom>
          <a:ln w="24383">
            <a:solidFill>
              <a:srgbClr val="000000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207010" marR="200025" indent="789305">
              <a:lnSpc>
                <a:spcPts val="2140"/>
              </a:lnSpc>
              <a:spcBef>
                <a:spcPts val="1275"/>
              </a:spcBef>
            </a:pPr>
            <a:r>
              <a:rPr b="1" i="0" spc="-15" dirty="0">
                <a:latin typeface="Times New Roman"/>
                <a:cs typeface="Times New Roman"/>
              </a:rPr>
              <a:t>Объектно- </a:t>
            </a:r>
            <a:r>
              <a:rPr b="1" i="0" spc="-10" dirty="0">
                <a:latin typeface="Times New Roman"/>
                <a:cs typeface="Times New Roman"/>
              </a:rPr>
              <a:t> </a:t>
            </a:r>
            <a:r>
              <a:rPr b="1" i="0" spc="-15" dirty="0">
                <a:latin typeface="Times New Roman"/>
                <a:cs typeface="Times New Roman"/>
              </a:rPr>
              <a:t>ориентированный</a:t>
            </a:r>
            <a:r>
              <a:rPr b="1" i="0" spc="30" dirty="0">
                <a:latin typeface="Times New Roman"/>
                <a:cs typeface="Times New Roman"/>
              </a:rPr>
              <a:t> </a:t>
            </a:r>
            <a:r>
              <a:rPr b="1" i="0" spc="-5" dirty="0">
                <a:latin typeface="Times New Roman"/>
                <a:cs typeface="Times New Roman"/>
              </a:rPr>
              <a:t>анализ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5" name="object 5"/>
          <p:cNvSpPr/>
          <p:nvPr/>
        </p:nvSpPr>
        <p:spPr>
          <a:xfrm>
            <a:off x="486155" y="2458211"/>
            <a:ext cx="3078480" cy="3274060"/>
          </a:xfrm>
          <a:custGeom>
            <a:avLst/>
            <a:gdLst/>
            <a:ahLst/>
            <a:cxnLst/>
            <a:rect l="l" t="t" r="r" b="b"/>
            <a:pathLst>
              <a:path w="3078479" h="3274060">
                <a:moveTo>
                  <a:pt x="0" y="513079"/>
                </a:moveTo>
                <a:lnTo>
                  <a:pt x="2096" y="466383"/>
                </a:lnTo>
                <a:lnTo>
                  <a:pt x="8266" y="420860"/>
                </a:lnTo>
                <a:lnTo>
                  <a:pt x="18328" y="376693"/>
                </a:lnTo>
                <a:lnTo>
                  <a:pt x="32100" y="334061"/>
                </a:lnTo>
                <a:lnTo>
                  <a:pt x="49401" y="293147"/>
                </a:lnTo>
                <a:lnTo>
                  <a:pt x="70051" y="254131"/>
                </a:lnTo>
                <a:lnTo>
                  <a:pt x="93869" y="217195"/>
                </a:lnTo>
                <a:lnTo>
                  <a:pt x="120672" y="182521"/>
                </a:lnTo>
                <a:lnTo>
                  <a:pt x="150280" y="150288"/>
                </a:lnTo>
                <a:lnTo>
                  <a:pt x="182512" y="120679"/>
                </a:lnTo>
                <a:lnTo>
                  <a:pt x="217187" y="93875"/>
                </a:lnTo>
                <a:lnTo>
                  <a:pt x="254124" y="70056"/>
                </a:lnTo>
                <a:lnTo>
                  <a:pt x="293141" y="49405"/>
                </a:lnTo>
                <a:lnTo>
                  <a:pt x="334057" y="32102"/>
                </a:lnTo>
                <a:lnTo>
                  <a:pt x="376691" y="18329"/>
                </a:lnTo>
                <a:lnTo>
                  <a:pt x="420863" y="8267"/>
                </a:lnTo>
                <a:lnTo>
                  <a:pt x="466390" y="2097"/>
                </a:lnTo>
                <a:lnTo>
                  <a:pt x="513092" y="0"/>
                </a:lnTo>
                <a:lnTo>
                  <a:pt x="2565400" y="0"/>
                </a:lnTo>
                <a:lnTo>
                  <a:pt x="2612096" y="2097"/>
                </a:lnTo>
                <a:lnTo>
                  <a:pt x="2657619" y="8267"/>
                </a:lnTo>
                <a:lnTo>
                  <a:pt x="2701786" y="18329"/>
                </a:lnTo>
                <a:lnTo>
                  <a:pt x="2744418" y="32102"/>
                </a:lnTo>
                <a:lnTo>
                  <a:pt x="2785332" y="49405"/>
                </a:lnTo>
                <a:lnTo>
                  <a:pt x="2824348" y="70056"/>
                </a:lnTo>
                <a:lnTo>
                  <a:pt x="2861284" y="93875"/>
                </a:lnTo>
                <a:lnTo>
                  <a:pt x="2895958" y="120679"/>
                </a:lnTo>
                <a:lnTo>
                  <a:pt x="2928191" y="150288"/>
                </a:lnTo>
                <a:lnTo>
                  <a:pt x="2957800" y="182521"/>
                </a:lnTo>
                <a:lnTo>
                  <a:pt x="2984604" y="217195"/>
                </a:lnTo>
                <a:lnTo>
                  <a:pt x="3008423" y="254131"/>
                </a:lnTo>
                <a:lnTo>
                  <a:pt x="3029074" y="293147"/>
                </a:lnTo>
                <a:lnTo>
                  <a:pt x="3046377" y="334061"/>
                </a:lnTo>
                <a:lnTo>
                  <a:pt x="3060150" y="376693"/>
                </a:lnTo>
                <a:lnTo>
                  <a:pt x="3070212" y="420860"/>
                </a:lnTo>
                <a:lnTo>
                  <a:pt x="3076382" y="466383"/>
                </a:lnTo>
                <a:lnTo>
                  <a:pt x="3078480" y="513079"/>
                </a:lnTo>
                <a:lnTo>
                  <a:pt x="3078480" y="2760472"/>
                </a:lnTo>
                <a:lnTo>
                  <a:pt x="3076382" y="2807168"/>
                </a:lnTo>
                <a:lnTo>
                  <a:pt x="3070212" y="2852691"/>
                </a:lnTo>
                <a:lnTo>
                  <a:pt x="3060150" y="2896858"/>
                </a:lnTo>
                <a:lnTo>
                  <a:pt x="3046377" y="2939490"/>
                </a:lnTo>
                <a:lnTo>
                  <a:pt x="3029074" y="2980404"/>
                </a:lnTo>
                <a:lnTo>
                  <a:pt x="3008423" y="3019420"/>
                </a:lnTo>
                <a:lnTo>
                  <a:pt x="2984604" y="3056356"/>
                </a:lnTo>
                <a:lnTo>
                  <a:pt x="2957800" y="3091030"/>
                </a:lnTo>
                <a:lnTo>
                  <a:pt x="2928191" y="3123263"/>
                </a:lnTo>
                <a:lnTo>
                  <a:pt x="2895958" y="3152872"/>
                </a:lnTo>
                <a:lnTo>
                  <a:pt x="2861284" y="3179676"/>
                </a:lnTo>
                <a:lnTo>
                  <a:pt x="2824348" y="3203495"/>
                </a:lnTo>
                <a:lnTo>
                  <a:pt x="2785332" y="3224146"/>
                </a:lnTo>
                <a:lnTo>
                  <a:pt x="2744418" y="3241449"/>
                </a:lnTo>
                <a:lnTo>
                  <a:pt x="2701786" y="3255222"/>
                </a:lnTo>
                <a:lnTo>
                  <a:pt x="2657619" y="3265284"/>
                </a:lnTo>
                <a:lnTo>
                  <a:pt x="2612096" y="3271454"/>
                </a:lnTo>
                <a:lnTo>
                  <a:pt x="2565400" y="3273552"/>
                </a:lnTo>
                <a:lnTo>
                  <a:pt x="513092" y="3273552"/>
                </a:lnTo>
                <a:lnTo>
                  <a:pt x="466390" y="3271454"/>
                </a:lnTo>
                <a:lnTo>
                  <a:pt x="420863" y="3265284"/>
                </a:lnTo>
                <a:lnTo>
                  <a:pt x="376691" y="3255222"/>
                </a:lnTo>
                <a:lnTo>
                  <a:pt x="334057" y="3241449"/>
                </a:lnTo>
                <a:lnTo>
                  <a:pt x="293141" y="3224146"/>
                </a:lnTo>
                <a:lnTo>
                  <a:pt x="254124" y="3203495"/>
                </a:lnTo>
                <a:lnTo>
                  <a:pt x="217187" y="3179676"/>
                </a:lnTo>
                <a:lnTo>
                  <a:pt x="182512" y="3152872"/>
                </a:lnTo>
                <a:lnTo>
                  <a:pt x="150280" y="3123263"/>
                </a:lnTo>
                <a:lnTo>
                  <a:pt x="120672" y="3091030"/>
                </a:lnTo>
                <a:lnTo>
                  <a:pt x="93869" y="3056356"/>
                </a:lnTo>
                <a:lnTo>
                  <a:pt x="70051" y="3019420"/>
                </a:lnTo>
                <a:lnTo>
                  <a:pt x="49401" y="2980404"/>
                </a:lnTo>
                <a:lnTo>
                  <a:pt x="32100" y="2939490"/>
                </a:lnTo>
                <a:lnTo>
                  <a:pt x="18328" y="2896858"/>
                </a:lnTo>
                <a:lnTo>
                  <a:pt x="8266" y="2852691"/>
                </a:lnTo>
                <a:lnTo>
                  <a:pt x="2096" y="2807168"/>
                </a:lnTo>
                <a:lnTo>
                  <a:pt x="0" y="2760472"/>
                </a:lnTo>
                <a:lnTo>
                  <a:pt x="0" y="513079"/>
                </a:lnTo>
                <a:close/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3638" y="2700909"/>
            <a:ext cx="135763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3885" algn="l"/>
              </a:tabLst>
            </a:pPr>
            <a:r>
              <a:rPr sz="1500" spc="5" dirty="0">
                <a:latin typeface="Times New Roman"/>
                <a:cs typeface="Times New Roman"/>
              </a:rPr>
              <a:t>В	</a:t>
            </a:r>
            <a:r>
              <a:rPr sz="1500" spc="-15" dirty="0">
                <a:latin typeface="Times New Roman"/>
                <a:cs typeface="Times New Roman"/>
              </a:rPr>
              <a:t>п</a:t>
            </a:r>
            <a:r>
              <a:rPr sz="1500" spc="15" dirty="0">
                <a:latin typeface="Times New Roman"/>
                <a:cs typeface="Times New Roman"/>
              </a:rPr>
              <a:t>р</a:t>
            </a:r>
            <a:r>
              <a:rPr sz="1500" spc="-10" dirty="0">
                <a:latin typeface="Times New Roman"/>
                <a:cs typeface="Times New Roman"/>
              </a:rPr>
              <a:t>о</a:t>
            </a:r>
            <a:r>
              <a:rPr sz="1500" spc="-15" dirty="0">
                <a:latin typeface="Times New Roman"/>
                <a:cs typeface="Times New Roman"/>
              </a:rPr>
              <a:t>ц</a:t>
            </a:r>
            <a:r>
              <a:rPr sz="1500" spc="50" dirty="0">
                <a:latin typeface="Times New Roman"/>
                <a:cs typeface="Times New Roman"/>
              </a:rPr>
              <a:t>е</a:t>
            </a:r>
            <a:r>
              <a:rPr sz="1500" spc="-20" dirty="0">
                <a:latin typeface="Times New Roman"/>
                <a:cs typeface="Times New Roman"/>
              </a:rPr>
              <a:t>с</a:t>
            </a:r>
            <a:r>
              <a:rPr sz="1500" spc="25" dirty="0">
                <a:latin typeface="Times New Roman"/>
                <a:cs typeface="Times New Roman"/>
              </a:rPr>
              <a:t>с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638" y="2929204"/>
            <a:ext cx="1701800" cy="4851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10" dirty="0">
                <a:latin typeface="Times New Roman"/>
                <a:cs typeface="Times New Roman"/>
              </a:rPr>
              <a:t>ориентированного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02969" algn="l"/>
              </a:tabLst>
            </a:pPr>
            <a:r>
              <a:rPr sz="1500" spc="35" dirty="0">
                <a:latin typeface="Times New Roman"/>
                <a:cs typeface="Times New Roman"/>
              </a:rPr>
              <a:t>о</a:t>
            </a:r>
            <a:r>
              <a:rPr sz="1500" spc="5" dirty="0">
                <a:latin typeface="Times New Roman"/>
                <a:cs typeface="Times New Roman"/>
              </a:rPr>
              <a:t>с</a:t>
            </a:r>
            <a:r>
              <a:rPr sz="1500" spc="10" dirty="0">
                <a:latin typeface="Times New Roman"/>
                <a:cs typeface="Times New Roman"/>
              </a:rPr>
              <a:t>н</a:t>
            </a:r>
            <a:r>
              <a:rPr sz="1500" spc="-10" dirty="0">
                <a:latin typeface="Times New Roman"/>
                <a:cs typeface="Times New Roman"/>
              </a:rPr>
              <a:t>о</a:t>
            </a:r>
            <a:r>
              <a:rPr sz="1500" spc="-15" dirty="0">
                <a:latin typeface="Times New Roman"/>
                <a:cs typeface="Times New Roman"/>
              </a:rPr>
              <a:t>в</a:t>
            </a:r>
            <a:r>
              <a:rPr sz="1500" spc="10" dirty="0">
                <a:latin typeface="Times New Roman"/>
                <a:cs typeface="Times New Roman"/>
              </a:rPr>
              <a:t>н</a:t>
            </a:r>
            <a:r>
              <a:rPr sz="1500" spc="15" dirty="0">
                <a:latin typeface="Times New Roman"/>
                <a:cs typeface="Times New Roman"/>
              </a:rPr>
              <a:t>о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Times New Roman"/>
                <a:cs typeface="Times New Roman"/>
              </a:rPr>
              <a:t>в</a:t>
            </a:r>
            <a:r>
              <a:rPr sz="1500" spc="-15" dirty="0">
                <a:latin typeface="Times New Roman"/>
                <a:cs typeface="Times New Roman"/>
              </a:rPr>
              <a:t>ни</a:t>
            </a:r>
            <a:r>
              <a:rPr sz="1500" spc="5" dirty="0">
                <a:latin typeface="Times New Roman"/>
                <a:cs typeface="Times New Roman"/>
              </a:rPr>
              <a:t>м</a:t>
            </a:r>
            <a:r>
              <a:rPr sz="1500" spc="-20" dirty="0">
                <a:latin typeface="Times New Roman"/>
                <a:cs typeface="Times New Roman"/>
              </a:rPr>
              <a:t>а</a:t>
            </a:r>
            <a:r>
              <a:rPr sz="1500" spc="-15" dirty="0">
                <a:latin typeface="Times New Roman"/>
                <a:cs typeface="Times New Roman"/>
              </a:rPr>
              <a:t>н</a:t>
            </a:r>
            <a:r>
              <a:rPr sz="1500" spc="10" dirty="0">
                <a:latin typeface="Times New Roman"/>
                <a:cs typeface="Times New Roman"/>
              </a:rPr>
              <a:t>и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638" y="3387090"/>
            <a:ext cx="14300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14450" algn="l"/>
              </a:tabLst>
            </a:pPr>
            <a:r>
              <a:rPr sz="1500" spc="5" dirty="0">
                <a:latin typeface="Times New Roman"/>
                <a:cs typeface="Times New Roman"/>
              </a:rPr>
              <a:t>в</a:t>
            </a:r>
            <a:r>
              <a:rPr sz="1500" spc="-5" dirty="0">
                <a:latin typeface="Times New Roman"/>
                <a:cs typeface="Times New Roman"/>
              </a:rPr>
              <a:t>ы</a:t>
            </a:r>
            <a:r>
              <a:rPr sz="1500" spc="5" dirty="0">
                <a:latin typeface="Times New Roman"/>
                <a:cs typeface="Times New Roman"/>
              </a:rPr>
              <a:t>де</a:t>
            </a:r>
            <a:r>
              <a:rPr sz="1500" spc="-10" dirty="0">
                <a:latin typeface="Times New Roman"/>
                <a:cs typeface="Times New Roman"/>
              </a:rPr>
              <a:t>л</a:t>
            </a:r>
            <a:r>
              <a:rPr sz="1500" spc="-20" dirty="0">
                <a:latin typeface="Times New Roman"/>
                <a:cs typeface="Times New Roman"/>
              </a:rPr>
              <a:t>е</a:t>
            </a:r>
            <a:r>
              <a:rPr sz="1500" spc="10" dirty="0">
                <a:latin typeface="Times New Roman"/>
                <a:cs typeface="Times New Roman"/>
              </a:rPr>
              <a:t>ни</a:t>
            </a:r>
            <a:r>
              <a:rPr sz="1500" spc="5" dirty="0">
                <a:latin typeface="Times New Roman"/>
                <a:cs typeface="Times New Roman"/>
              </a:rPr>
              <a:t>ю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7327" y="2700909"/>
            <a:ext cx="839469" cy="942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2065" algn="r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Times New Roman"/>
                <a:cs typeface="Times New Roman"/>
              </a:rPr>
              <a:t>о</a:t>
            </a:r>
            <a:r>
              <a:rPr sz="1500" spc="-45" dirty="0">
                <a:latin typeface="Times New Roman"/>
                <a:cs typeface="Times New Roman"/>
              </a:rPr>
              <a:t>б</a:t>
            </a:r>
            <a:r>
              <a:rPr sz="1500" spc="-10" dirty="0">
                <a:latin typeface="Times New Roman"/>
                <a:cs typeface="Times New Roman"/>
              </a:rPr>
              <a:t>ъ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r>
              <a:rPr sz="1500" spc="-35" dirty="0">
                <a:latin typeface="Times New Roman"/>
                <a:cs typeface="Times New Roman"/>
              </a:rPr>
              <a:t>к</a:t>
            </a:r>
            <a:r>
              <a:rPr sz="1500" spc="-10" dirty="0">
                <a:latin typeface="Times New Roman"/>
                <a:cs typeface="Times New Roman"/>
              </a:rPr>
              <a:t>т</a:t>
            </a:r>
            <a:r>
              <a:rPr sz="1500" spc="10" dirty="0">
                <a:latin typeface="Times New Roman"/>
                <a:cs typeface="Times New Roman"/>
              </a:rPr>
              <a:t>н</a:t>
            </a:r>
            <a:r>
              <a:rPr sz="1500" spc="-5" dirty="0">
                <a:latin typeface="Times New Roman"/>
                <a:cs typeface="Times New Roman"/>
              </a:rPr>
              <a:t>о</a:t>
            </a:r>
            <a:r>
              <a:rPr sz="1500" dirty="0">
                <a:latin typeface="Times New Roman"/>
                <a:cs typeface="Times New Roman"/>
              </a:rPr>
              <a:t>-  </a:t>
            </a:r>
            <a:r>
              <a:rPr sz="1500" spc="-5" dirty="0">
                <a:latin typeface="Times New Roman"/>
                <a:cs typeface="Times New Roman"/>
              </a:rPr>
              <a:t>анализа 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уделяется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spc="-35" dirty="0">
                <a:latin typeface="Times New Roman"/>
                <a:cs typeface="Times New Roman"/>
              </a:rPr>
              <a:t>о</a:t>
            </a:r>
            <a:r>
              <a:rPr sz="1500" spc="10" dirty="0">
                <a:latin typeface="Times New Roman"/>
                <a:cs typeface="Times New Roman"/>
              </a:rPr>
              <a:t>п</a:t>
            </a:r>
            <a:r>
              <a:rPr sz="1500" spc="-15" dirty="0">
                <a:latin typeface="Times New Roman"/>
                <a:cs typeface="Times New Roman"/>
              </a:rPr>
              <a:t>и</a:t>
            </a:r>
            <a:r>
              <a:rPr sz="1500" spc="25" dirty="0">
                <a:latin typeface="Times New Roman"/>
                <a:cs typeface="Times New Roman"/>
              </a:rPr>
              <a:t>с</a:t>
            </a:r>
            <a:r>
              <a:rPr sz="1500" spc="-20" dirty="0">
                <a:latin typeface="Times New Roman"/>
                <a:cs typeface="Times New Roman"/>
              </a:rPr>
              <a:t>а</a:t>
            </a:r>
            <a:r>
              <a:rPr sz="1500" spc="-15" dirty="0">
                <a:latin typeface="Times New Roman"/>
                <a:cs typeface="Times New Roman"/>
              </a:rPr>
              <a:t>н</a:t>
            </a:r>
            <a:r>
              <a:rPr sz="1500" spc="10" dirty="0">
                <a:latin typeface="Times New Roman"/>
                <a:cs typeface="Times New Roman"/>
              </a:rPr>
              <a:t>и</a:t>
            </a:r>
            <a:r>
              <a:rPr sz="1500" spc="5" dirty="0">
                <a:latin typeface="Times New Roman"/>
                <a:cs typeface="Times New Roman"/>
              </a:rPr>
              <a:t>ю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38" y="3615385"/>
            <a:ext cx="262445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5"/>
              </a:spcBef>
            </a:pPr>
            <a:r>
              <a:rPr sz="1500" spc="-5" dirty="0">
                <a:latin typeface="Times New Roman"/>
                <a:cs typeface="Times New Roman"/>
              </a:rPr>
              <a:t>понятий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предметной</a:t>
            </a:r>
            <a:r>
              <a:rPr sz="1500" spc="36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области, 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их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структуры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связей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между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ними.</a:t>
            </a:r>
            <a:r>
              <a:rPr sz="1500" spc="2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Например,</a:t>
            </a:r>
            <a:r>
              <a:rPr sz="1500" spc="2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в</a:t>
            </a:r>
            <a:r>
              <a:rPr sz="1500" spc="18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задаче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638" y="4301438"/>
            <a:ext cx="1216660" cy="2565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15" dirty="0">
                <a:latin typeface="Times New Roman"/>
                <a:cs typeface="Times New Roman"/>
              </a:rPr>
              <a:t>автоматизации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638" y="4530597"/>
            <a:ext cx="165544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69644" algn="l"/>
              </a:tabLst>
            </a:pPr>
            <a:r>
              <a:rPr sz="1500" spc="5" dirty="0">
                <a:latin typeface="Times New Roman"/>
                <a:cs typeface="Times New Roman"/>
              </a:rPr>
              <a:t>с</a:t>
            </a:r>
            <a:r>
              <a:rPr sz="1500" spc="15" dirty="0">
                <a:latin typeface="Times New Roman"/>
                <a:cs typeface="Times New Roman"/>
              </a:rPr>
              <a:t>р</a:t>
            </a:r>
            <a:r>
              <a:rPr sz="1500" spc="-45" dirty="0">
                <a:latin typeface="Times New Roman"/>
                <a:cs typeface="Times New Roman"/>
              </a:rPr>
              <a:t>е</a:t>
            </a:r>
            <a:r>
              <a:rPr sz="1500" spc="5" dirty="0">
                <a:latin typeface="Times New Roman"/>
                <a:cs typeface="Times New Roman"/>
              </a:rPr>
              <a:t>ди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10" dirty="0">
                <a:latin typeface="Times New Roman"/>
                <a:cs typeface="Times New Roman"/>
              </a:rPr>
              <a:t>п</a:t>
            </a:r>
            <a:r>
              <a:rPr sz="1500" spc="-35" dirty="0">
                <a:latin typeface="Times New Roman"/>
                <a:cs typeface="Times New Roman"/>
              </a:rPr>
              <a:t>о</a:t>
            </a:r>
            <a:r>
              <a:rPr sz="1500" spc="10" dirty="0">
                <a:latin typeface="Times New Roman"/>
                <a:cs typeface="Times New Roman"/>
              </a:rPr>
              <a:t>н</a:t>
            </a:r>
            <a:r>
              <a:rPr sz="1500" spc="-20" dirty="0">
                <a:latin typeface="Times New Roman"/>
                <a:cs typeface="Times New Roman"/>
              </a:rPr>
              <a:t>я</a:t>
            </a:r>
            <a:r>
              <a:rPr sz="1500" spc="-10" dirty="0">
                <a:latin typeface="Times New Roman"/>
                <a:cs typeface="Times New Roman"/>
              </a:rPr>
              <a:t>т</a:t>
            </a:r>
            <a:r>
              <a:rPr sz="1500" spc="10" dirty="0">
                <a:latin typeface="Times New Roman"/>
                <a:cs typeface="Times New Roman"/>
              </a:rPr>
              <a:t>и</a:t>
            </a:r>
            <a:r>
              <a:rPr sz="1500" spc="5" dirty="0">
                <a:latin typeface="Times New Roman"/>
                <a:cs typeface="Times New Roman"/>
              </a:rPr>
              <a:t>й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9311" y="4301438"/>
            <a:ext cx="967105" cy="4851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5"/>
              </a:spcBef>
            </a:pPr>
            <a:r>
              <a:rPr sz="1500" spc="5" dirty="0">
                <a:latin typeface="Times New Roman"/>
                <a:cs typeface="Times New Roman"/>
              </a:rPr>
              <a:t>би</a:t>
            </a:r>
            <a:r>
              <a:rPr sz="1500" spc="-45" dirty="0">
                <a:latin typeface="Times New Roman"/>
                <a:cs typeface="Times New Roman"/>
              </a:rPr>
              <a:t>б</a:t>
            </a:r>
            <a:r>
              <a:rPr sz="1500" spc="-35" dirty="0">
                <a:latin typeface="Times New Roman"/>
                <a:cs typeface="Times New Roman"/>
              </a:rPr>
              <a:t>л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spc="-35" dirty="0">
                <a:latin typeface="Times New Roman"/>
                <a:cs typeface="Times New Roman"/>
              </a:rPr>
              <a:t>о</a:t>
            </a:r>
            <a:r>
              <a:rPr sz="1500" spc="10" dirty="0">
                <a:latin typeface="Times New Roman"/>
                <a:cs typeface="Times New Roman"/>
              </a:rPr>
              <a:t>т</a:t>
            </a:r>
            <a:r>
              <a:rPr sz="1500" spc="-20" dirty="0">
                <a:latin typeface="Times New Roman"/>
                <a:cs typeface="Times New Roman"/>
              </a:rPr>
              <a:t>е</a:t>
            </a:r>
            <a:r>
              <a:rPr sz="1500" spc="-15" dirty="0">
                <a:latin typeface="Times New Roman"/>
                <a:cs typeface="Times New Roman"/>
              </a:rPr>
              <a:t>к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endParaRPr sz="1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могут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3638" y="4759197"/>
            <a:ext cx="2622550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51610" algn="l"/>
              </a:tabLst>
            </a:pPr>
            <a:r>
              <a:rPr sz="1500" spc="-10" dirty="0">
                <a:latin typeface="Times New Roman"/>
                <a:cs typeface="Times New Roman"/>
              </a:rPr>
              <a:t>присутствовать	</a:t>
            </a:r>
            <a:r>
              <a:rPr sz="1500" spc="-15" dirty="0">
                <a:latin typeface="Times New Roman"/>
                <a:cs typeface="Times New Roman"/>
              </a:rPr>
              <a:t>«библиотека»,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52195" algn="l"/>
                <a:tab pos="2106930" algn="l"/>
                <a:tab pos="2369185" algn="l"/>
              </a:tabLst>
            </a:pPr>
            <a:r>
              <a:rPr sz="1500" spc="-35" dirty="0">
                <a:latin typeface="Times New Roman"/>
                <a:cs typeface="Times New Roman"/>
              </a:rPr>
              <a:t>«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spc="-20" dirty="0">
                <a:latin typeface="Times New Roman"/>
                <a:cs typeface="Times New Roman"/>
              </a:rPr>
              <a:t>з</a:t>
            </a:r>
            <a:r>
              <a:rPr sz="1500" spc="5" dirty="0">
                <a:latin typeface="Times New Roman"/>
                <a:cs typeface="Times New Roman"/>
              </a:rPr>
              <a:t>да</a:t>
            </a:r>
            <a:r>
              <a:rPr sz="1500" spc="-20" dirty="0">
                <a:latin typeface="Times New Roman"/>
                <a:cs typeface="Times New Roman"/>
              </a:rPr>
              <a:t>н</a:t>
            </a:r>
            <a:r>
              <a:rPr sz="1500" spc="5" dirty="0">
                <a:latin typeface="Times New Roman"/>
                <a:cs typeface="Times New Roman"/>
              </a:rPr>
              <a:t>ие</a:t>
            </a:r>
            <a:r>
              <a:rPr sz="1500" spc="-35" dirty="0">
                <a:latin typeface="Times New Roman"/>
                <a:cs typeface="Times New Roman"/>
              </a:rPr>
              <a:t>»</a:t>
            </a:r>
            <a:r>
              <a:rPr sz="1500" dirty="0">
                <a:latin typeface="Times New Roman"/>
                <a:cs typeface="Times New Roman"/>
              </a:rPr>
              <a:t>,	</a:t>
            </a:r>
            <a:r>
              <a:rPr sz="1500" spc="-35" dirty="0">
                <a:latin typeface="Times New Roman"/>
                <a:cs typeface="Times New Roman"/>
              </a:rPr>
              <a:t>«</a:t>
            </a:r>
            <a:r>
              <a:rPr sz="1500" spc="5" dirty="0">
                <a:latin typeface="Times New Roman"/>
                <a:cs typeface="Times New Roman"/>
              </a:rPr>
              <a:t>ч</a:t>
            </a:r>
            <a:r>
              <a:rPr sz="1500" spc="-15" dirty="0">
                <a:latin typeface="Times New Roman"/>
                <a:cs typeface="Times New Roman"/>
              </a:rPr>
              <a:t>и</a:t>
            </a:r>
            <a:r>
              <a:rPr sz="1500" spc="35" dirty="0">
                <a:latin typeface="Times New Roman"/>
                <a:cs typeface="Times New Roman"/>
              </a:rPr>
              <a:t>т</a:t>
            </a:r>
            <a:r>
              <a:rPr sz="1500" spc="-70" dirty="0">
                <a:latin typeface="Times New Roman"/>
                <a:cs typeface="Times New Roman"/>
              </a:rPr>
              <a:t>а</a:t>
            </a:r>
            <a:r>
              <a:rPr sz="1500" spc="10" dirty="0">
                <a:latin typeface="Times New Roman"/>
                <a:cs typeface="Times New Roman"/>
              </a:rPr>
              <a:t>т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r>
              <a:rPr sz="1500" spc="-35" dirty="0">
                <a:latin typeface="Times New Roman"/>
                <a:cs typeface="Times New Roman"/>
              </a:rPr>
              <a:t>л</a:t>
            </a:r>
            <a:r>
              <a:rPr sz="1500" spc="5" dirty="0">
                <a:latin typeface="Times New Roman"/>
                <a:cs typeface="Times New Roman"/>
              </a:rPr>
              <a:t>ь»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25" dirty="0">
                <a:latin typeface="Times New Roman"/>
                <a:cs typeface="Times New Roman"/>
              </a:rPr>
              <a:t>д</a:t>
            </a:r>
            <a:r>
              <a:rPr sz="1500" spc="15" dirty="0">
                <a:latin typeface="Times New Roman"/>
                <a:cs typeface="Times New Roman"/>
              </a:rPr>
              <a:t>р</a:t>
            </a:r>
            <a:r>
              <a:rPr sz="1500" dirty="0">
                <a:latin typeface="Times New Roman"/>
                <a:cs typeface="Times New Roman"/>
              </a:rPr>
              <a:t>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1476" y="1214627"/>
            <a:ext cx="3078480" cy="866140"/>
          </a:xfrm>
          <a:prstGeom prst="rect">
            <a:avLst/>
          </a:prstGeom>
          <a:ln w="21336">
            <a:solidFill>
              <a:srgbClr val="000000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701675" marR="91440" indent="-600710">
              <a:lnSpc>
                <a:spcPts val="2140"/>
              </a:lnSpc>
              <a:spcBef>
                <a:spcPts val="1260"/>
              </a:spcBef>
            </a:pPr>
            <a:r>
              <a:rPr sz="1800" b="1" spc="-15" dirty="0">
                <a:latin typeface="Times New Roman"/>
                <a:cs typeface="Times New Roman"/>
              </a:rPr>
              <a:t>Объектно-ориентированное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проектирование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1476" y="2458211"/>
            <a:ext cx="3078480" cy="3274060"/>
          </a:xfrm>
          <a:custGeom>
            <a:avLst/>
            <a:gdLst/>
            <a:ahLst/>
            <a:cxnLst/>
            <a:rect l="l" t="t" r="r" b="b"/>
            <a:pathLst>
              <a:path w="3078479" h="3274060">
                <a:moveTo>
                  <a:pt x="0" y="513079"/>
                </a:moveTo>
                <a:lnTo>
                  <a:pt x="2097" y="466383"/>
                </a:lnTo>
                <a:lnTo>
                  <a:pt x="8267" y="420860"/>
                </a:lnTo>
                <a:lnTo>
                  <a:pt x="18329" y="376693"/>
                </a:lnTo>
                <a:lnTo>
                  <a:pt x="32102" y="334061"/>
                </a:lnTo>
                <a:lnTo>
                  <a:pt x="49405" y="293147"/>
                </a:lnTo>
                <a:lnTo>
                  <a:pt x="70056" y="254131"/>
                </a:lnTo>
                <a:lnTo>
                  <a:pt x="93875" y="217195"/>
                </a:lnTo>
                <a:lnTo>
                  <a:pt x="120679" y="182521"/>
                </a:lnTo>
                <a:lnTo>
                  <a:pt x="150288" y="150288"/>
                </a:lnTo>
                <a:lnTo>
                  <a:pt x="182521" y="120679"/>
                </a:lnTo>
                <a:lnTo>
                  <a:pt x="217195" y="93875"/>
                </a:lnTo>
                <a:lnTo>
                  <a:pt x="254131" y="70056"/>
                </a:lnTo>
                <a:lnTo>
                  <a:pt x="293147" y="49405"/>
                </a:lnTo>
                <a:lnTo>
                  <a:pt x="334061" y="32102"/>
                </a:lnTo>
                <a:lnTo>
                  <a:pt x="376693" y="18329"/>
                </a:lnTo>
                <a:lnTo>
                  <a:pt x="420860" y="8267"/>
                </a:lnTo>
                <a:lnTo>
                  <a:pt x="466383" y="2097"/>
                </a:lnTo>
                <a:lnTo>
                  <a:pt x="513079" y="0"/>
                </a:lnTo>
                <a:lnTo>
                  <a:pt x="2565400" y="0"/>
                </a:lnTo>
                <a:lnTo>
                  <a:pt x="2612096" y="2097"/>
                </a:lnTo>
                <a:lnTo>
                  <a:pt x="2657619" y="8267"/>
                </a:lnTo>
                <a:lnTo>
                  <a:pt x="2701786" y="18329"/>
                </a:lnTo>
                <a:lnTo>
                  <a:pt x="2744418" y="32102"/>
                </a:lnTo>
                <a:lnTo>
                  <a:pt x="2785332" y="49405"/>
                </a:lnTo>
                <a:lnTo>
                  <a:pt x="2824348" y="70056"/>
                </a:lnTo>
                <a:lnTo>
                  <a:pt x="2861284" y="93875"/>
                </a:lnTo>
                <a:lnTo>
                  <a:pt x="2895958" y="120679"/>
                </a:lnTo>
                <a:lnTo>
                  <a:pt x="2928191" y="150288"/>
                </a:lnTo>
                <a:lnTo>
                  <a:pt x="2957800" y="182521"/>
                </a:lnTo>
                <a:lnTo>
                  <a:pt x="2984604" y="217195"/>
                </a:lnTo>
                <a:lnTo>
                  <a:pt x="3008423" y="254131"/>
                </a:lnTo>
                <a:lnTo>
                  <a:pt x="3029074" y="293147"/>
                </a:lnTo>
                <a:lnTo>
                  <a:pt x="3046377" y="334061"/>
                </a:lnTo>
                <a:lnTo>
                  <a:pt x="3060150" y="376693"/>
                </a:lnTo>
                <a:lnTo>
                  <a:pt x="3070212" y="420860"/>
                </a:lnTo>
                <a:lnTo>
                  <a:pt x="3076382" y="466383"/>
                </a:lnTo>
                <a:lnTo>
                  <a:pt x="3078479" y="513079"/>
                </a:lnTo>
                <a:lnTo>
                  <a:pt x="3078479" y="2760472"/>
                </a:lnTo>
                <a:lnTo>
                  <a:pt x="3076382" y="2807168"/>
                </a:lnTo>
                <a:lnTo>
                  <a:pt x="3070212" y="2852691"/>
                </a:lnTo>
                <a:lnTo>
                  <a:pt x="3060150" y="2896858"/>
                </a:lnTo>
                <a:lnTo>
                  <a:pt x="3046377" y="2939490"/>
                </a:lnTo>
                <a:lnTo>
                  <a:pt x="3029074" y="2980404"/>
                </a:lnTo>
                <a:lnTo>
                  <a:pt x="3008423" y="3019420"/>
                </a:lnTo>
                <a:lnTo>
                  <a:pt x="2984604" y="3056356"/>
                </a:lnTo>
                <a:lnTo>
                  <a:pt x="2957800" y="3091030"/>
                </a:lnTo>
                <a:lnTo>
                  <a:pt x="2928191" y="3123263"/>
                </a:lnTo>
                <a:lnTo>
                  <a:pt x="2895958" y="3152872"/>
                </a:lnTo>
                <a:lnTo>
                  <a:pt x="2861284" y="3179676"/>
                </a:lnTo>
                <a:lnTo>
                  <a:pt x="2824348" y="3203495"/>
                </a:lnTo>
                <a:lnTo>
                  <a:pt x="2785332" y="3224146"/>
                </a:lnTo>
                <a:lnTo>
                  <a:pt x="2744418" y="3241449"/>
                </a:lnTo>
                <a:lnTo>
                  <a:pt x="2701786" y="3255222"/>
                </a:lnTo>
                <a:lnTo>
                  <a:pt x="2657619" y="3265284"/>
                </a:lnTo>
                <a:lnTo>
                  <a:pt x="2612096" y="3271454"/>
                </a:lnTo>
                <a:lnTo>
                  <a:pt x="2565400" y="3273552"/>
                </a:lnTo>
                <a:lnTo>
                  <a:pt x="513079" y="3273552"/>
                </a:lnTo>
                <a:lnTo>
                  <a:pt x="466383" y="3271454"/>
                </a:lnTo>
                <a:lnTo>
                  <a:pt x="420860" y="3265284"/>
                </a:lnTo>
                <a:lnTo>
                  <a:pt x="376693" y="3255222"/>
                </a:lnTo>
                <a:lnTo>
                  <a:pt x="334061" y="3241449"/>
                </a:lnTo>
                <a:lnTo>
                  <a:pt x="293147" y="3224146"/>
                </a:lnTo>
                <a:lnTo>
                  <a:pt x="254131" y="3203495"/>
                </a:lnTo>
                <a:lnTo>
                  <a:pt x="217195" y="3179676"/>
                </a:lnTo>
                <a:lnTo>
                  <a:pt x="182521" y="3152872"/>
                </a:lnTo>
                <a:lnTo>
                  <a:pt x="150288" y="3123263"/>
                </a:lnTo>
                <a:lnTo>
                  <a:pt x="120679" y="3091030"/>
                </a:lnTo>
                <a:lnTo>
                  <a:pt x="93875" y="3056356"/>
                </a:lnTo>
                <a:lnTo>
                  <a:pt x="70056" y="3019420"/>
                </a:lnTo>
                <a:lnTo>
                  <a:pt x="49405" y="2980404"/>
                </a:lnTo>
                <a:lnTo>
                  <a:pt x="32102" y="2939490"/>
                </a:lnTo>
                <a:lnTo>
                  <a:pt x="18329" y="2896858"/>
                </a:lnTo>
                <a:lnTo>
                  <a:pt x="8267" y="2852691"/>
                </a:lnTo>
                <a:lnTo>
                  <a:pt x="2097" y="2807168"/>
                </a:lnTo>
                <a:lnTo>
                  <a:pt x="0" y="2760472"/>
                </a:lnTo>
                <a:lnTo>
                  <a:pt x="0" y="513079"/>
                </a:lnTo>
                <a:close/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80838" y="2586609"/>
            <a:ext cx="135699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3885" algn="l"/>
              </a:tabLst>
            </a:pPr>
            <a:r>
              <a:rPr sz="1500" spc="5" dirty="0">
                <a:latin typeface="Times New Roman"/>
                <a:cs typeface="Times New Roman"/>
              </a:rPr>
              <a:t>В	</a:t>
            </a:r>
            <a:r>
              <a:rPr sz="1500" spc="-15" dirty="0">
                <a:latin typeface="Times New Roman"/>
                <a:cs typeface="Times New Roman"/>
              </a:rPr>
              <a:t>п</a:t>
            </a:r>
            <a:r>
              <a:rPr sz="1500" spc="15" dirty="0">
                <a:latin typeface="Times New Roman"/>
                <a:cs typeface="Times New Roman"/>
              </a:rPr>
              <a:t>р</a:t>
            </a:r>
            <a:r>
              <a:rPr sz="1500" spc="-10" dirty="0">
                <a:latin typeface="Times New Roman"/>
                <a:cs typeface="Times New Roman"/>
              </a:rPr>
              <a:t>о</a:t>
            </a:r>
            <a:r>
              <a:rPr sz="1500" spc="-15" dirty="0">
                <a:latin typeface="Times New Roman"/>
                <a:cs typeface="Times New Roman"/>
              </a:rPr>
              <a:t>ц</a:t>
            </a:r>
            <a:r>
              <a:rPr sz="1500" spc="50" dirty="0">
                <a:latin typeface="Times New Roman"/>
                <a:cs typeface="Times New Roman"/>
              </a:rPr>
              <a:t>е</a:t>
            </a:r>
            <a:r>
              <a:rPr sz="1500" spc="-20" dirty="0">
                <a:latin typeface="Times New Roman"/>
                <a:cs typeface="Times New Roman"/>
              </a:rPr>
              <a:t>с</a:t>
            </a:r>
            <a:r>
              <a:rPr sz="1500" spc="25" dirty="0">
                <a:latin typeface="Times New Roman"/>
                <a:cs typeface="Times New Roman"/>
              </a:rPr>
              <a:t>с</a:t>
            </a:r>
            <a:r>
              <a:rPr sz="1500" spc="5" dirty="0">
                <a:latin typeface="Times New Roman"/>
                <a:cs typeface="Times New Roman"/>
              </a:rPr>
              <a:t>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6618" y="2586609"/>
            <a:ext cx="82740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5" dirty="0">
                <a:latin typeface="Times New Roman"/>
                <a:cs typeface="Times New Roman"/>
              </a:rPr>
              <a:t>объектно-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0838" y="2815209"/>
            <a:ext cx="152463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5" dirty="0">
                <a:latin typeface="Times New Roman"/>
                <a:cs typeface="Times New Roman"/>
              </a:rPr>
              <a:t>ориентированного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80838" y="3043504"/>
            <a:ext cx="1336675" cy="4851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5" dirty="0">
                <a:latin typeface="Times New Roman"/>
                <a:cs typeface="Times New Roman"/>
              </a:rPr>
              <a:t>проектирования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логические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4385" y="3043504"/>
            <a:ext cx="1159510" cy="4851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spc="-10" dirty="0">
                <a:latin typeface="Times New Roman"/>
                <a:cs typeface="Times New Roman"/>
              </a:rPr>
              <a:t>о</a:t>
            </a:r>
            <a:r>
              <a:rPr sz="1500" spc="-15" dirty="0">
                <a:latin typeface="Times New Roman"/>
                <a:cs typeface="Times New Roman"/>
              </a:rPr>
              <a:t>п</a:t>
            </a:r>
            <a:r>
              <a:rPr sz="1500" spc="10" dirty="0">
                <a:latin typeface="Times New Roman"/>
                <a:cs typeface="Times New Roman"/>
              </a:rPr>
              <a:t>р</a:t>
            </a:r>
            <a:r>
              <a:rPr sz="1500" spc="-45" dirty="0">
                <a:latin typeface="Times New Roman"/>
                <a:cs typeface="Times New Roman"/>
              </a:rPr>
              <a:t>е</a:t>
            </a:r>
            <a:r>
              <a:rPr sz="1500" spc="5" dirty="0">
                <a:latin typeface="Times New Roman"/>
                <a:cs typeface="Times New Roman"/>
              </a:rPr>
              <a:t>де</a:t>
            </a:r>
            <a:r>
              <a:rPr sz="1500" spc="-10" dirty="0">
                <a:latin typeface="Times New Roman"/>
                <a:cs typeface="Times New Roman"/>
              </a:rPr>
              <a:t>л</a:t>
            </a:r>
            <a:r>
              <a:rPr sz="1500" spc="5" dirty="0">
                <a:latin typeface="Times New Roman"/>
                <a:cs typeface="Times New Roman"/>
              </a:rPr>
              <a:t>я</a:t>
            </a:r>
            <a:r>
              <a:rPr sz="1500" spc="-45" dirty="0">
                <a:latin typeface="Times New Roman"/>
                <a:cs typeface="Times New Roman"/>
              </a:rPr>
              <a:t>ю</a:t>
            </a:r>
            <a:r>
              <a:rPr sz="1500" spc="10" dirty="0">
                <a:latin typeface="Times New Roman"/>
                <a:cs typeface="Times New Roman"/>
              </a:rPr>
              <a:t>т</a:t>
            </a:r>
            <a:r>
              <a:rPr sz="1500" spc="5" dirty="0">
                <a:latin typeface="Times New Roman"/>
                <a:cs typeface="Times New Roman"/>
              </a:rPr>
              <a:t>ся</a:t>
            </a:r>
            <a:endParaRPr sz="1500">
              <a:latin typeface="Times New Roman"/>
              <a:cs typeface="Times New Roman"/>
            </a:endParaRPr>
          </a:p>
          <a:p>
            <a:pPr marL="40005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программные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0838" y="3501390"/>
            <a:ext cx="2625090" cy="1857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10"/>
              </a:spcBef>
            </a:pPr>
            <a:r>
              <a:rPr sz="1500" spc="-5" dirty="0">
                <a:latin typeface="Times New Roman"/>
                <a:cs typeface="Times New Roman"/>
              </a:rPr>
              <a:t>объекты,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а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также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их 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взаимосвязи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взаимодействие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между</a:t>
            </a:r>
            <a:r>
              <a:rPr sz="1500" spc="5" dirty="0">
                <a:latin typeface="Times New Roman"/>
                <a:cs typeface="Times New Roman"/>
              </a:rPr>
              <a:t> ними.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Эти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объекты </a:t>
            </a:r>
            <a:r>
              <a:rPr sz="1500" spc="-36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характеризуются </a:t>
            </a:r>
            <a:r>
              <a:rPr sz="1500" spc="-15" dirty="0">
                <a:latin typeface="Times New Roman"/>
                <a:cs typeface="Times New Roman"/>
              </a:rPr>
              <a:t>атрибутами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и 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операциями.</a:t>
            </a:r>
            <a:r>
              <a:rPr sz="1500" spc="67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Например,</a:t>
            </a:r>
            <a:r>
              <a:rPr sz="1500" spc="65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класс</a:t>
            </a:r>
            <a:endParaRPr sz="1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latin typeface="Times New Roman"/>
                <a:cs typeface="Times New Roman"/>
              </a:rPr>
              <a:t>«издание»</a:t>
            </a:r>
            <a:r>
              <a:rPr sz="1500" spc="425" dirty="0">
                <a:latin typeface="Times New Roman"/>
                <a:cs typeface="Times New Roman"/>
              </a:rPr>
              <a:t>  </a:t>
            </a:r>
            <a:r>
              <a:rPr sz="1500" spc="-15" dirty="0">
                <a:latin typeface="Times New Roman"/>
                <a:cs typeface="Times New Roman"/>
              </a:rPr>
              <a:t>может</a:t>
            </a:r>
            <a:r>
              <a:rPr sz="1500" spc="445" dirty="0">
                <a:latin typeface="Times New Roman"/>
                <a:cs typeface="Times New Roman"/>
              </a:rPr>
              <a:t>  </a:t>
            </a:r>
            <a:r>
              <a:rPr sz="1500" spc="-10" dirty="0">
                <a:latin typeface="Times New Roman"/>
                <a:cs typeface="Times New Roman"/>
              </a:rPr>
              <a:t>содержать</a:t>
            </a:r>
            <a:endParaRPr sz="1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500" spc="-15" dirty="0">
                <a:latin typeface="Times New Roman"/>
                <a:cs typeface="Times New Roman"/>
              </a:rPr>
              <a:t>атрибут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«название»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и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операцию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10" dirty="0">
                <a:latin typeface="Times New Roman"/>
                <a:cs typeface="Times New Roman"/>
              </a:rPr>
              <a:t>«выдать».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7724" y="2591511"/>
            <a:ext cx="7163434" cy="89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679"/>
              </a:lnSpc>
              <a:spcBef>
                <a:spcPts val="95"/>
              </a:spcBef>
            </a:pPr>
            <a:r>
              <a:rPr sz="3200" b="1" i="0" spc="-15" dirty="0">
                <a:latin typeface="Times New Roman"/>
                <a:cs typeface="Times New Roman"/>
              </a:rPr>
              <a:t>ЛЕКЦИЯ</a:t>
            </a:r>
            <a:r>
              <a:rPr sz="3200" b="1" i="0" spc="20" dirty="0">
                <a:latin typeface="Times New Roman"/>
                <a:cs typeface="Times New Roman"/>
              </a:rPr>
              <a:t> </a:t>
            </a:r>
            <a:r>
              <a:rPr sz="3200" b="1" i="0" spc="5" dirty="0">
                <a:latin typeface="Times New Roman"/>
                <a:cs typeface="Times New Roman"/>
              </a:rPr>
              <a:t>3.</a:t>
            </a:r>
            <a:endParaRPr sz="3200" dirty="0">
              <a:latin typeface="Times New Roman"/>
              <a:cs typeface="Times New Roman"/>
            </a:endParaRPr>
          </a:p>
          <a:p>
            <a:pPr algn="ctr">
              <a:lnSpc>
                <a:spcPts val="3200"/>
              </a:lnSpc>
            </a:pPr>
            <a:r>
              <a:rPr sz="2800" b="1" i="0" spc="-10" dirty="0" err="1">
                <a:latin typeface="Times New Roman"/>
                <a:cs typeface="Times New Roman"/>
              </a:rPr>
              <a:t>Объектно-ориентированное</a:t>
            </a:r>
            <a:r>
              <a:rPr sz="2800" b="1" i="0" spc="-50" dirty="0">
                <a:latin typeface="Times New Roman"/>
                <a:cs typeface="Times New Roman"/>
              </a:rPr>
              <a:t> </a:t>
            </a:r>
            <a:r>
              <a:rPr sz="2800" b="1" i="0" spc="-10" dirty="0" err="1">
                <a:latin typeface="Times New Roman"/>
                <a:cs typeface="Times New Roman"/>
              </a:rPr>
              <a:t>моделирование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5945" y="1701546"/>
            <a:ext cx="8595995" cy="458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417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Принципы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структурного</a:t>
            </a:r>
            <a:r>
              <a:rPr sz="1800" b="1" spc="80" dirty="0">
                <a:latin typeface="Times New Roman"/>
                <a:cs typeface="Times New Roman"/>
              </a:rPr>
              <a:t> </a:t>
            </a:r>
            <a:r>
              <a:rPr sz="1800" b="1" spc="-30" dirty="0">
                <a:latin typeface="Times New Roman"/>
                <a:cs typeface="Times New Roman"/>
              </a:rPr>
              <a:t>похода: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71780" indent="-259079" algn="just">
              <a:lnSpc>
                <a:spcPct val="100000"/>
              </a:lnSpc>
              <a:buFont typeface="Times New Roman"/>
              <a:buAutoNum type="arabicPeriod"/>
              <a:tabLst>
                <a:tab pos="271780" algn="l"/>
              </a:tabLst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Разделяй</a:t>
            </a:r>
            <a:r>
              <a:rPr sz="1800" b="1" u="heavy" spc="2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и</a:t>
            </a:r>
            <a:r>
              <a:rPr sz="1800" b="1" u="heavy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властвуй</a:t>
            </a:r>
            <a:r>
              <a:rPr sz="1800" spc="-15" dirty="0">
                <a:latin typeface="Times New Roman"/>
                <a:cs typeface="Times New Roman"/>
              </a:rPr>
              <a:t>.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Для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решения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сложной</a:t>
            </a:r>
            <a:r>
              <a:rPr sz="1800" spc="204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задачи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используется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ее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разбиение</a:t>
            </a:r>
            <a:r>
              <a:rPr sz="1800" spc="2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на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1800" spc="-30" dirty="0">
                <a:latin typeface="Times New Roman"/>
                <a:cs typeface="Times New Roman"/>
              </a:rPr>
              <a:t>несколько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более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простых</a:t>
            </a:r>
            <a:r>
              <a:rPr sz="1800" spc="-15" dirty="0">
                <a:latin typeface="Times New Roman"/>
                <a:cs typeface="Times New Roman"/>
              </a:rPr>
              <a:t> подзадач.</a:t>
            </a:r>
            <a:endParaRPr sz="1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buFont typeface="Times New Roman"/>
              <a:buAutoNum type="arabicPeriod" startAt="2"/>
              <a:tabLst>
                <a:tab pos="266065" algn="l"/>
              </a:tabLst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Иерархическое упорядочивание</a:t>
            </a:r>
            <a:r>
              <a:rPr sz="1800" spc="-10" dirty="0">
                <a:latin typeface="Times New Roman"/>
                <a:cs typeface="Times New Roman"/>
              </a:rPr>
              <a:t>. </a:t>
            </a:r>
            <a:r>
              <a:rPr sz="1800" spc="-5" dirty="0">
                <a:latin typeface="Times New Roman"/>
                <a:cs typeface="Times New Roman"/>
              </a:rPr>
              <a:t>Решение </a:t>
            </a:r>
            <a:r>
              <a:rPr sz="1800" spc="-15" dirty="0">
                <a:latin typeface="Times New Roman"/>
                <a:cs typeface="Times New Roman"/>
              </a:rPr>
              <a:t>задачи </a:t>
            </a:r>
            <a:r>
              <a:rPr sz="1800" spc="-5" dirty="0">
                <a:latin typeface="Times New Roman"/>
                <a:cs typeface="Times New Roman"/>
              </a:rPr>
              <a:t>представляется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10" dirty="0">
                <a:latin typeface="Times New Roman"/>
                <a:cs typeface="Times New Roman"/>
              </a:rPr>
              <a:t>виде </a:t>
            </a:r>
            <a:r>
              <a:rPr sz="1800" spc="-5" dirty="0">
                <a:latin typeface="Times New Roman"/>
                <a:cs typeface="Times New Roman"/>
              </a:rPr>
              <a:t>иерархии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описаний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(функций,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потоков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данных),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где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описания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вышестоящих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уровней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детализируются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при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помощи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описаний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нижестоящих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уровней.</a:t>
            </a:r>
            <a:endParaRPr sz="1800">
              <a:latin typeface="Times New Roman"/>
              <a:cs typeface="Times New Roman"/>
            </a:endParaRPr>
          </a:p>
          <a:p>
            <a:pPr marL="243840" indent="-231775" algn="just">
              <a:lnSpc>
                <a:spcPct val="100000"/>
              </a:lnSpc>
              <a:spcBef>
                <a:spcPts val="1085"/>
              </a:spcBef>
              <a:buFont typeface="Times New Roman"/>
              <a:buAutoNum type="arabicPeriod" startAt="2"/>
              <a:tabLst>
                <a:tab pos="244475" algn="l"/>
              </a:tabLst>
            </a:pP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Абстрагирование</a:t>
            </a:r>
            <a:r>
              <a:rPr sz="1800" spc="-15" dirty="0">
                <a:latin typeface="Times New Roman"/>
                <a:cs typeface="Times New Roman"/>
              </a:rPr>
              <a:t>.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При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решении</a:t>
            </a:r>
            <a:r>
              <a:rPr sz="1800" spc="-15" dirty="0">
                <a:latin typeface="Times New Roman"/>
                <a:cs typeface="Times New Roman"/>
              </a:rPr>
              <a:t> задачи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рассматриваются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только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важные</a:t>
            </a:r>
            <a:r>
              <a:rPr sz="1800" spc="5" dirty="0">
                <a:latin typeface="Times New Roman"/>
                <a:cs typeface="Times New Roman"/>
              </a:rPr>
              <a:t> ее</a:t>
            </a:r>
            <a:r>
              <a:rPr sz="1800" spc="-5" dirty="0">
                <a:latin typeface="Times New Roman"/>
                <a:cs typeface="Times New Roman"/>
              </a:rPr>
              <a:t> аспекты;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Times New Roman"/>
                <a:cs typeface="Times New Roman"/>
              </a:rPr>
              <a:t>все</a:t>
            </a:r>
            <a:r>
              <a:rPr sz="1800" spc="-10" dirty="0">
                <a:latin typeface="Times New Roman"/>
                <a:cs typeface="Times New Roman"/>
              </a:rPr>
              <a:t> незначительное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отбрасывается.</a:t>
            </a:r>
            <a:endParaRPr sz="18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080"/>
              </a:spcBef>
              <a:buFont typeface="Times New Roman"/>
              <a:buAutoNum type="arabicPeriod" startAt="4"/>
              <a:tabLst>
                <a:tab pos="241300" algn="l"/>
              </a:tabLst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Формализация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Все </a:t>
            </a:r>
            <a:r>
              <a:rPr sz="1800" spc="-5" dirty="0">
                <a:latin typeface="Times New Roman"/>
                <a:cs typeface="Times New Roman"/>
              </a:rPr>
              <a:t>принятые решения</a:t>
            </a:r>
            <a:r>
              <a:rPr sz="1800" spc="-10" dirty="0">
                <a:latin typeface="Times New Roman"/>
                <a:cs typeface="Times New Roman"/>
              </a:rPr>
              <a:t> описываются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формально.</a:t>
            </a:r>
            <a:endParaRPr sz="1800">
              <a:latin typeface="Times New Roman"/>
              <a:cs typeface="Times New Roman"/>
            </a:endParaRPr>
          </a:p>
          <a:p>
            <a:pPr marL="302260" indent="-289560" algn="just">
              <a:lnSpc>
                <a:spcPct val="100000"/>
              </a:lnSpc>
              <a:spcBef>
                <a:spcPts val="1085"/>
              </a:spcBef>
              <a:buFont typeface="Times New Roman"/>
              <a:buAutoNum type="arabicPeriod" startAt="4"/>
              <a:tabLst>
                <a:tab pos="302260" algn="l"/>
              </a:tabLst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Непротиворечивость</a:t>
            </a:r>
            <a:r>
              <a:rPr sz="1800" spc="-10" dirty="0">
                <a:latin typeface="Times New Roman"/>
                <a:cs typeface="Times New Roman"/>
              </a:rPr>
              <a:t>.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Никакая</a:t>
            </a:r>
            <a:r>
              <a:rPr sz="1800" spc="459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часть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системы</a:t>
            </a:r>
            <a:r>
              <a:rPr sz="1800" spc="4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не</a:t>
            </a:r>
            <a:r>
              <a:rPr sz="1800" spc="48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может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противоречить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никакой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15" dirty="0">
                <a:latin typeface="Times New Roman"/>
                <a:cs typeface="Times New Roman"/>
              </a:rPr>
              <a:t>другой.</a:t>
            </a:r>
            <a:r>
              <a:rPr sz="1800" spc="5" dirty="0">
                <a:latin typeface="Times New Roman"/>
                <a:cs typeface="Times New Roman"/>
              </a:rPr>
              <a:t> Все</a:t>
            </a:r>
            <a:r>
              <a:rPr sz="1800" spc="-5" dirty="0">
                <a:latin typeface="Times New Roman"/>
                <a:cs typeface="Times New Roman"/>
              </a:rPr>
              <a:t> должно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быть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согласованно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 </a:t>
            </a:r>
            <a:r>
              <a:rPr sz="1800" spc="-20" dirty="0">
                <a:latin typeface="Times New Roman"/>
                <a:cs typeface="Times New Roman"/>
              </a:rPr>
              <a:t>находиться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соответствии.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19200" y="969263"/>
            <a:ext cx="7012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8040" marR="5080" indent="-2085975">
              <a:lnSpc>
                <a:spcPct val="100000"/>
              </a:lnSpc>
              <a:spcBef>
                <a:spcPts val="105"/>
              </a:spcBef>
            </a:pPr>
            <a:r>
              <a:rPr sz="2200" b="1" i="0" spc="-10" dirty="0" err="1">
                <a:latin typeface="Times New Roman"/>
                <a:cs typeface="Times New Roman"/>
              </a:rPr>
              <a:t>Сущность</a:t>
            </a:r>
            <a:r>
              <a:rPr sz="2200" b="1" i="0" spc="-10" dirty="0">
                <a:latin typeface="Times New Roman"/>
                <a:cs typeface="Times New Roman"/>
              </a:rPr>
              <a:t> </a:t>
            </a:r>
            <a:r>
              <a:rPr sz="2200" b="1" i="0" spc="-5" dirty="0">
                <a:latin typeface="Times New Roman"/>
                <a:cs typeface="Times New Roman"/>
              </a:rPr>
              <a:t>структурного </a:t>
            </a:r>
            <a:r>
              <a:rPr sz="2200" b="1" i="0" spc="-30" dirty="0">
                <a:latin typeface="Times New Roman"/>
                <a:cs typeface="Times New Roman"/>
              </a:rPr>
              <a:t>подхода. </a:t>
            </a:r>
            <a:r>
              <a:rPr sz="2200" b="1" i="0" spc="-10" dirty="0">
                <a:latin typeface="Times New Roman"/>
                <a:cs typeface="Times New Roman"/>
              </a:rPr>
              <a:t>Базовые </a:t>
            </a:r>
            <a:r>
              <a:rPr sz="2200" b="1" i="0" spc="-5" dirty="0">
                <a:latin typeface="Times New Roman"/>
                <a:cs typeface="Times New Roman"/>
              </a:rPr>
              <a:t>принципы </a:t>
            </a:r>
            <a:r>
              <a:rPr sz="2200" b="1" i="0" spc="-535" dirty="0">
                <a:latin typeface="Times New Roman"/>
                <a:cs typeface="Times New Roman"/>
              </a:rPr>
              <a:t> </a:t>
            </a:r>
            <a:r>
              <a:rPr sz="2200" b="1" i="0" spc="-5" dirty="0">
                <a:latin typeface="Times New Roman"/>
                <a:cs typeface="Times New Roman"/>
              </a:rPr>
              <a:t>структурного</a:t>
            </a:r>
            <a:r>
              <a:rPr sz="2200" b="1" i="0" spc="-80" dirty="0">
                <a:latin typeface="Times New Roman"/>
                <a:cs typeface="Times New Roman"/>
              </a:rPr>
              <a:t> </a:t>
            </a:r>
            <a:r>
              <a:rPr sz="2200" b="1" i="0" spc="-35" dirty="0">
                <a:latin typeface="Times New Roman"/>
                <a:cs typeface="Times New Roman"/>
              </a:rPr>
              <a:t>подхода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00103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07919" y="1092823"/>
            <a:ext cx="46775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i="0" spc="-15" dirty="0">
                <a:latin typeface="Times New Roman"/>
                <a:cs typeface="Times New Roman"/>
              </a:rPr>
              <a:t>Модель</a:t>
            </a:r>
            <a:r>
              <a:rPr b="1" i="0" spc="-80" dirty="0">
                <a:latin typeface="Times New Roman"/>
                <a:cs typeface="Times New Roman"/>
              </a:rPr>
              <a:t> </a:t>
            </a:r>
            <a:r>
              <a:rPr b="1" i="0" spc="-5" dirty="0">
                <a:latin typeface="Times New Roman"/>
                <a:cs typeface="Times New Roman"/>
              </a:rPr>
              <a:t>процесса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414" y="2244060"/>
            <a:ext cx="7719695" cy="236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231775" algn="just">
              <a:spcBef>
                <a:spcPts val="1085"/>
              </a:spcBef>
            </a:pPr>
            <a:r>
              <a:rPr spc="-5" dirty="0">
                <a:latin typeface="Times New Roman"/>
                <a:cs typeface="Times New Roman"/>
              </a:rPr>
              <a:t>Для структурного подхода характерен каскадный жизненный цикл системы,  когда каждый последующий этап решения задачи выполняется после полного  завершения предыдущего </a:t>
            </a:r>
            <a:r>
              <a:rPr spc="-5" dirty="0" err="1">
                <a:latin typeface="Times New Roman"/>
                <a:cs typeface="Times New Roman"/>
              </a:rPr>
              <a:t>этапа</a:t>
            </a:r>
            <a:r>
              <a:rPr spc="-5" dirty="0">
                <a:latin typeface="Times New Roman"/>
                <a:cs typeface="Times New Roman"/>
              </a:rPr>
              <a:t>.</a:t>
            </a:r>
            <a:endParaRPr lang="ru-RU" spc="-5" dirty="0">
              <a:latin typeface="Times New Roman"/>
              <a:cs typeface="Times New Roman"/>
            </a:endParaRPr>
          </a:p>
          <a:p>
            <a:pPr marL="183515" algn="just">
              <a:lnSpc>
                <a:spcPct val="100000"/>
              </a:lnSpc>
              <a:spcBef>
                <a:spcPts val="1085"/>
              </a:spcBef>
            </a:pPr>
            <a:r>
              <a:rPr sz="1800" spc="-5" dirty="0" err="1">
                <a:latin typeface="Times New Roman"/>
                <a:cs typeface="Times New Roman"/>
              </a:rPr>
              <a:t>Это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является </a:t>
            </a:r>
            <a:r>
              <a:rPr sz="1800" spc="-10" dirty="0">
                <a:latin typeface="Times New Roman"/>
                <a:cs typeface="Times New Roman"/>
              </a:rPr>
              <a:t>следствием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принципа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Times New Roman"/>
                <a:cs typeface="Times New Roman"/>
              </a:rPr>
              <a:t>иерархической</a:t>
            </a:r>
            <a:r>
              <a:rPr sz="1800" i="1" spc="-30" dirty="0">
                <a:latin typeface="Times New Roman"/>
                <a:cs typeface="Times New Roman"/>
              </a:rPr>
              <a:t> </a:t>
            </a:r>
            <a:r>
              <a:rPr sz="1800" i="1" spc="-5" dirty="0" err="1">
                <a:latin typeface="Times New Roman"/>
                <a:cs typeface="Times New Roman"/>
              </a:rPr>
              <a:t>упорядоченности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r>
              <a:rPr lang="ru-RU" dirty="0">
                <a:latin typeface="Times New Roman"/>
                <a:cs typeface="Times New Roman"/>
              </a:rPr>
              <a:t> </a:t>
            </a:r>
            <a:r>
              <a:rPr sz="1800" spc="-10" dirty="0" err="1">
                <a:latin typeface="Times New Roman"/>
                <a:cs typeface="Times New Roman"/>
              </a:rPr>
              <a:t>Система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(как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и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ее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описание)</a:t>
            </a:r>
            <a:r>
              <a:rPr sz="1800" spc="18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представляет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собой</a:t>
            </a:r>
            <a:r>
              <a:rPr sz="1800" spc="1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иерархическую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структуру, 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20" dirty="0">
                <a:latin typeface="Times New Roman"/>
                <a:cs typeface="Times New Roman"/>
              </a:rPr>
              <a:t>которой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вышестоящие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уровни</a:t>
            </a:r>
            <a:r>
              <a:rPr sz="1800" spc="-5" dirty="0">
                <a:latin typeface="Times New Roman"/>
                <a:cs typeface="Times New Roman"/>
              </a:rPr>
              <a:t> определяются</a:t>
            </a:r>
            <a:r>
              <a:rPr sz="1800" dirty="0">
                <a:latin typeface="Times New Roman"/>
                <a:cs typeface="Times New Roman"/>
              </a:rPr>
              <a:t> через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нижестоящие.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Любую 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вершину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5" dirty="0">
                <a:latin typeface="Times New Roman"/>
                <a:cs typeface="Times New Roman"/>
              </a:rPr>
              <a:t>иерархии </a:t>
            </a:r>
            <a:r>
              <a:rPr sz="1800" spc="-15" dirty="0">
                <a:latin typeface="Times New Roman"/>
                <a:cs typeface="Times New Roman"/>
              </a:rPr>
              <a:t>можно </a:t>
            </a:r>
            <a:r>
              <a:rPr sz="1800" spc="-20" dirty="0">
                <a:latin typeface="Times New Roman"/>
                <a:cs typeface="Times New Roman"/>
              </a:rPr>
              <a:t>считать </a:t>
            </a:r>
            <a:r>
              <a:rPr sz="1800" spc="-10" dirty="0">
                <a:latin typeface="Times New Roman"/>
                <a:cs typeface="Times New Roman"/>
              </a:rPr>
              <a:t>определенной </a:t>
            </a:r>
            <a:r>
              <a:rPr sz="1800" spc="-30" dirty="0">
                <a:latin typeface="Times New Roman"/>
                <a:cs typeface="Times New Roman"/>
              </a:rPr>
              <a:t>только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15" dirty="0">
                <a:latin typeface="Times New Roman"/>
                <a:cs typeface="Times New Roman"/>
              </a:rPr>
              <a:t>том </a:t>
            </a:r>
            <a:r>
              <a:rPr sz="1800" spc="-10" dirty="0">
                <a:latin typeface="Times New Roman"/>
                <a:cs typeface="Times New Roman"/>
              </a:rPr>
              <a:t>случае, </a:t>
            </a:r>
            <a:r>
              <a:rPr sz="1800" spc="5" dirty="0">
                <a:latin typeface="Times New Roman"/>
                <a:cs typeface="Times New Roman"/>
              </a:rPr>
              <a:t>если 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определены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все ее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потомки.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9895" y="1290499"/>
            <a:ext cx="8430895" cy="1489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54940" algn="just">
              <a:lnSpc>
                <a:spcPct val="150100"/>
              </a:lnSpc>
              <a:spcBef>
                <a:spcPts val="90"/>
              </a:spcBef>
            </a:pPr>
            <a:r>
              <a:rPr sz="1600" spc="-20" dirty="0">
                <a:latin typeface="Times New Roman"/>
                <a:cs typeface="Times New Roman"/>
              </a:rPr>
              <a:t>Методология</a:t>
            </a:r>
            <a:r>
              <a:rPr sz="1600" spc="36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Times New Roman"/>
                <a:cs typeface="Times New Roman"/>
              </a:rPr>
              <a:t>SADT</a:t>
            </a:r>
            <a:r>
              <a:rPr sz="1600" b="1" i="1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представляет</a:t>
            </a:r>
            <a:r>
              <a:rPr sz="1600" spc="-5" dirty="0">
                <a:latin typeface="Times New Roman"/>
                <a:cs typeface="Times New Roman"/>
              </a:rPr>
              <a:t> собой</a:t>
            </a:r>
            <a:r>
              <a:rPr sz="1600" dirty="0">
                <a:latin typeface="Times New Roman"/>
                <a:cs typeface="Times New Roman"/>
              </a:rPr>
              <a:t> совокупность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методов,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правил</a:t>
            </a:r>
            <a:r>
              <a:rPr sz="1600" dirty="0">
                <a:latin typeface="Times New Roman"/>
                <a:cs typeface="Times New Roman"/>
              </a:rPr>
              <a:t> и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процедур, </a:t>
            </a:r>
            <a:r>
              <a:rPr sz="1600" spc="-5" dirty="0">
                <a:latin typeface="Times New Roman"/>
                <a:cs typeface="Times New Roman"/>
              </a:rPr>
              <a:t> предназначенных</a:t>
            </a:r>
            <a:r>
              <a:rPr sz="1600" dirty="0">
                <a:latin typeface="Times New Roman"/>
                <a:cs typeface="Times New Roman"/>
              </a:rPr>
              <a:t> для</a:t>
            </a:r>
            <a:r>
              <a:rPr sz="1600" spc="5" dirty="0">
                <a:latin typeface="Times New Roman"/>
                <a:cs typeface="Times New Roman"/>
              </a:rPr>
              <a:t> построения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функциональной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модели</a:t>
            </a:r>
            <a:r>
              <a:rPr sz="1600" spc="-10" dirty="0">
                <a:latin typeface="Times New Roman"/>
                <a:cs typeface="Times New Roman"/>
              </a:rPr>
              <a:t> объекта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Times New Roman"/>
                <a:cs typeface="Times New Roman"/>
              </a:rPr>
              <a:t>какой-либо</a:t>
            </a:r>
            <a:r>
              <a:rPr sz="1600" spc="-10" dirty="0">
                <a:latin typeface="Times New Roman"/>
                <a:cs typeface="Times New Roman"/>
              </a:rPr>
              <a:t> предметной 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области. </a:t>
            </a:r>
            <a:r>
              <a:rPr sz="1600" dirty="0">
                <a:latin typeface="Times New Roman"/>
                <a:cs typeface="Times New Roman"/>
              </a:rPr>
              <a:t>Функциональная </a:t>
            </a:r>
            <a:r>
              <a:rPr sz="1600" spc="-15" dirty="0">
                <a:latin typeface="Times New Roman"/>
                <a:cs typeface="Times New Roman"/>
              </a:rPr>
              <a:t>модель </a:t>
            </a:r>
            <a:r>
              <a:rPr sz="1600" i="1" dirty="0">
                <a:latin typeface="Times New Roman"/>
                <a:cs typeface="Times New Roman"/>
              </a:rPr>
              <a:t>SADT </a:t>
            </a:r>
            <a:r>
              <a:rPr sz="1600" spc="-10" dirty="0">
                <a:latin typeface="Times New Roman"/>
                <a:cs typeface="Times New Roman"/>
              </a:rPr>
              <a:t>отображает </a:t>
            </a:r>
            <a:r>
              <a:rPr sz="1600" spc="-5" dirty="0">
                <a:latin typeface="Times New Roman"/>
                <a:cs typeface="Times New Roman"/>
              </a:rPr>
              <a:t>функциональную </a:t>
            </a:r>
            <a:r>
              <a:rPr sz="1600" spc="-10" dirty="0">
                <a:latin typeface="Times New Roman"/>
                <a:cs typeface="Times New Roman"/>
              </a:rPr>
              <a:t>структуру объекта, </a:t>
            </a:r>
            <a:r>
              <a:rPr sz="1600" spc="-35" dirty="0">
                <a:latin typeface="Times New Roman"/>
                <a:cs typeface="Times New Roman"/>
              </a:rPr>
              <a:t>т.е. 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производимые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им </a:t>
            </a:r>
            <a:r>
              <a:rPr sz="1600" spc="-5" dirty="0">
                <a:latin typeface="Times New Roman"/>
                <a:cs typeface="Times New Roman"/>
              </a:rPr>
              <a:t>действия </a:t>
            </a:r>
            <a:r>
              <a:rPr sz="1600" dirty="0">
                <a:latin typeface="Times New Roman"/>
                <a:cs typeface="Times New Roman"/>
              </a:rPr>
              <a:t>и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связи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между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этими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действиями.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512" y="2868167"/>
            <a:ext cx="2929061" cy="21416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12567" y="5409387"/>
            <a:ext cx="3754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Графическая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нотация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диаграмм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SADT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EC2FE2-B477-4234-94F0-626459B5BC3D}"/>
              </a:ext>
            </a:extLst>
          </p:cNvPr>
          <p:cNvSpPr/>
          <p:nvPr/>
        </p:nvSpPr>
        <p:spPr>
          <a:xfrm>
            <a:off x="381000" y="1066800"/>
            <a:ext cx="5638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3F324AB-D91E-4F0C-A4B4-40EB5D02153B}"/>
              </a:ext>
            </a:extLst>
          </p:cNvPr>
          <p:cNvSpPr/>
          <p:nvPr/>
        </p:nvSpPr>
        <p:spPr>
          <a:xfrm>
            <a:off x="228600" y="762000"/>
            <a:ext cx="579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19C9C9-5F73-4EBE-9F44-088F38DF7916}"/>
              </a:ext>
            </a:extLst>
          </p:cNvPr>
          <p:cNvSpPr/>
          <p:nvPr/>
        </p:nvSpPr>
        <p:spPr>
          <a:xfrm>
            <a:off x="228600" y="990600"/>
            <a:ext cx="5562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431" y="1271306"/>
            <a:ext cx="2507061" cy="2475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9070975" cy="6858000"/>
            <a:chOff x="0" y="0"/>
            <a:chExt cx="9070975" cy="6858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02664" cy="9692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096" y="798576"/>
              <a:ext cx="3730752" cy="17068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051" y="3236976"/>
              <a:ext cx="2761084" cy="313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6560" y="2289048"/>
              <a:ext cx="4248912" cy="23347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2271" y="4197095"/>
              <a:ext cx="3127248" cy="266090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5160" y="1174495"/>
            <a:ext cx="25101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Times New Roman"/>
                <a:cs typeface="Times New Roman"/>
              </a:rPr>
              <a:t>Примеры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реализации: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468CAD-D522-4023-BDE5-676CB5745359}"/>
              </a:ext>
            </a:extLst>
          </p:cNvPr>
          <p:cNvSpPr/>
          <p:nvPr/>
        </p:nvSpPr>
        <p:spPr>
          <a:xfrm>
            <a:off x="381000" y="857250"/>
            <a:ext cx="57912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EC60CBF-4E67-4E23-BC08-E0106D29A668}"/>
              </a:ext>
            </a:extLst>
          </p:cNvPr>
          <p:cNvSpPr/>
          <p:nvPr/>
        </p:nvSpPr>
        <p:spPr>
          <a:xfrm>
            <a:off x="228600" y="857250"/>
            <a:ext cx="556260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8A7ED-B4DC-4044-8C93-02CB46AB484B}"/>
              </a:ext>
            </a:extLst>
          </p:cNvPr>
          <p:cNvSpPr/>
          <p:nvPr/>
        </p:nvSpPr>
        <p:spPr>
          <a:xfrm>
            <a:off x="152400" y="762000"/>
            <a:ext cx="5715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38200"/>
            <a:ext cx="9143999" cy="5143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7C85C4-2B56-4667-B23C-C03958F46357}"/>
              </a:ext>
            </a:extLst>
          </p:cNvPr>
          <p:cNvSpPr/>
          <p:nvPr/>
        </p:nvSpPr>
        <p:spPr>
          <a:xfrm>
            <a:off x="228600" y="857250"/>
            <a:ext cx="5562600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574F7F-1378-46BD-AE54-E09B39285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5"/>
            <a:ext cx="9120187" cy="67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7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25E955-B3CB-424F-BC9A-CE2113942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4"/>
            <a:ext cx="9144000" cy="6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7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B6C5FE-49CC-4EB4-9B5F-83AFA5C1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1271587"/>
            <a:ext cx="6734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 txBox="1"/>
          <p:nvPr/>
        </p:nvSpPr>
        <p:spPr>
          <a:xfrm>
            <a:off x="75667" y="839208"/>
            <a:ext cx="8878570" cy="566737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190"/>
              </a:spcBef>
            </a:pPr>
            <a:r>
              <a:rPr sz="2200" b="1" i="1" dirty="0">
                <a:latin typeface="Times New Roman"/>
                <a:cs typeface="Times New Roman"/>
              </a:rPr>
              <a:t>Сравнение</a:t>
            </a:r>
            <a:r>
              <a:rPr sz="2200" b="1" i="1" spc="-35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существующих</a:t>
            </a:r>
            <a:r>
              <a:rPr sz="2200" b="1" i="1" spc="-100" dirty="0">
                <a:latin typeface="Times New Roman"/>
                <a:cs typeface="Times New Roman"/>
              </a:rPr>
              <a:t> </a:t>
            </a:r>
            <a:r>
              <a:rPr sz="2200" b="1" i="1" spc="-5" dirty="0">
                <a:latin typeface="Times New Roman"/>
                <a:cs typeface="Times New Roman"/>
              </a:rPr>
              <a:t>методик</a:t>
            </a:r>
            <a:endParaRPr sz="2200" dirty="0">
              <a:latin typeface="Times New Roman"/>
              <a:cs typeface="Times New Roman"/>
            </a:endParaRPr>
          </a:p>
          <a:p>
            <a:pPr marL="203835" indent="-19177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204470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В</a:t>
            </a:r>
            <a:r>
              <a:rPr sz="1500" i="1" spc="-15" dirty="0">
                <a:latin typeface="Times New Roman"/>
                <a:cs typeface="Times New Roman"/>
              </a:rPr>
              <a:t> </a:t>
            </a:r>
            <a:r>
              <a:rPr sz="1500" b="1" i="1" dirty="0">
                <a:latin typeface="Times New Roman"/>
                <a:cs typeface="Times New Roman"/>
              </a:rPr>
              <a:t>функциональных</a:t>
            </a:r>
            <a:r>
              <a:rPr sz="1500" b="1" i="1" spc="-70" dirty="0">
                <a:latin typeface="Times New Roman"/>
                <a:cs typeface="Times New Roman"/>
              </a:rPr>
              <a:t> </a:t>
            </a:r>
            <a:r>
              <a:rPr sz="1500" b="1" i="1" spc="-10" dirty="0">
                <a:latin typeface="Times New Roman"/>
                <a:cs typeface="Times New Roman"/>
              </a:rPr>
              <a:t>моделях</a:t>
            </a:r>
            <a:r>
              <a:rPr sz="1500" b="1" i="1" spc="2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(DFD-диаграммах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потоков</a:t>
            </a:r>
            <a:r>
              <a:rPr sz="1500" i="1" spc="-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данных,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SADT-диаграммах)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главными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i="1" spc="-10" dirty="0">
                <a:latin typeface="Times New Roman"/>
                <a:cs typeface="Times New Roman"/>
              </a:rPr>
              <a:t>структурными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компонентами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являются</a:t>
            </a:r>
            <a:r>
              <a:rPr sz="1500" i="1" spc="50" dirty="0"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функции</a:t>
            </a:r>
            <a:r>
              <a:rPr sz="1500" b="1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(</a:t>
            </a:r>
            <a:r>
              <a:rPr sz="1500" i="1" spc="2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операции,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действия,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работы),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которые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</a:t>
            </a:r>
            <a:r>
              <a:rPr sz="1500" i="1" spc="1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диаграммах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i="1" dirty="0">
                <a:latin typeface="Times New Roman"/>
                <a:cs typeface="Times New Roman"/>
              </a:rPr>
              <a:t>связываются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между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собой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потоками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объектов.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244475" marR="5080" indent="-244475" algn="r">
              <a:lnSpc>
                <a:spcPct val="100000"/>
              </a:lnSpc>
              <a:buClr>
                <a:srgbClr val="000000"/>
              </a:buClr>
              <a:buFont typeface="Times New Roman"/>
              <a:buAutoNum type="arabicPeriod" startAt="2"/>
              <a:tabLst>
                <a:tab pos="244475" algn="l"/>
              </a:tabLst>
            </a:pP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Достоинством </a:t>
            </a:r>
            <a:r>
              <a:rPr sz="1500" i="1" spc="-5" dirty="0">
                <a:latin typeface="Times New Roman"/>
                <a:cs typeface="Times New Roman"/>
              </a:rPr>
              <a:t>функциональных </a:t>
            </a:r>
            <a:r>
              <a:rPr sz="1500" i="1" dirty="0">
                <a:latin typeface="Times New Roman"/>
                <a:cs typeface="Times New Roman"/>
              </a:rPr>
              <a:t>моделей </a:t>
            </a:r>
            <a:r>
              <a:rPr sz="1500" i="1" spc="-5" dirty="0">
                <a:latin typeface="Times New Roman"/>
                <a:cs typeface="Times New Roman"/>
              </a:rPr>
              <a:t>является </a:t>
            </a:r>
            <a:r>
              <a:rPr sz="1500" i="1" dirty="0">
                <a:latin typeface="Times New Roman"/>
                <a:cs typeface="Times New Roman"/>
              </a:rPr>
              <a:t>реализация </a:t>
            </a:r>
            <a:r>
              <a:rPr sz="1500" i="1" spc="-10" dirty="0">
                <a:latin typeface="Times New Roman"/>
                <a:cs typeface="Times New Roman"/>
              </a:rPr>
              <a:t>структурного </a:t>
            </a:r>
            <a:r>
              <a:rPr sz="1500" i="1" spc="-5" dirty="0">
                <a:latin typeface="Times New Roman"/>
                <a:cs typeface="Times New Roman"/>
              </a:rPr>
              <a:t>подхода </a:t>
            </a:r>
            <a:r>
              <a:rPr sz="1500" i="1" spc="5" dirty="0">
                <a:latin typeface="Times New Roman"/>
                <a:cs typeface="Times New Roman"/>
              </a:rPr>
              <a:t>к </a:t>
            </a:r>
            <a:r>
              <a:rPr sz="1500" i="1" dirty="0">
                <a:latin typeface="Times New Roman"/>
                <a:cs typeface="Times New Roman"/>
              </a:rPr>
              <a:t>проектированию </a:t>
            </a:r>
            <a:r>
              <a:rPr sz="1500" i="1" spc="-36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ИС </a:t>
            </a:r>
            <a:r>
              <a:rPr sz="1500" i="1" spc="10" dirty="0">
                <a:latin typeface="Times New Roman"/>
                <a:cs typeface="Times New Roman"/>
              </a:rPr>
              <a:t>по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принципу</a:t>
            </a:r>
            <a:r>
              <a:rPr sz="1500" i="1" spc="-6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"сверху-вниз",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когда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каждый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функциональный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блок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может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быть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декомпозирован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 </a:t>
            </a:r>
            <a:r>
              <a:rPr sz="1500" i="1" spc="-36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множество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подфункций</a:t>
            </a:r>
            <a:r>
              <a:rPr sz="1500" i="1" spc="-10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и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т.д.,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выполняя,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таким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образом,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модульное</a:t>
            </a:r>
            <a:r>
              <a:rPr sz="1500" i="1" spc="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проектирование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ИС.</a:t>
            </a:r>
            <a:endParaRPr sz="1500" dirty="0">
              <a:latin typeface="Times New Roman"/>
              <a:cs typeface="Times New Roman"/>
            </a:endParaRPr>
          </a:p>
          <a:p>
            <a:pPr marR="20955" algn="r">
              <a:lnSpc>
                <a:spcPct val="100000"/>
              </a:lnSpc>
            </a:pP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Для</a:t>
            </a:r>
            <a:r>
              <a:rPr sz="15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функциональных</a:t>
            </a:r>
            <a:r>
              <a:rPr sz="1500" b="1" i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моделей</a:t>
            </a:r>
            <a:r>
              <a:rPr sz="15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характерны</a:t>
            </a:r>
            <a:r>
              <a:rPr sz="1500" b="1" i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процедурная</a:t>
            </a:r>
            <a:r>
              <a:rPr sz="1500" b="1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строгость</a:t>
            </a:r>
            <a:r>
              <a:rPr sz="1500" b="1" i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декомпозиции</a:t>
            </a:r>
            <a:r>
              <a:rPr sz="1500" b="1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ИС</a:t>
            </a:r>
            <a:r>
              <a:rPr sz="15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и</a:t>
            </a:r>
            <a:r>
              <a:rPr sz="1500" b="1" i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наглядность</a:t>
            </a:r>
            <a:endParaRPr sz="1500" dirty="0">
              <a:latin typeface="Times New Roman"/>
              <a:cs typeface="Times New Roman"/>
            </a:endParaRPr>
          </a:p>
          <a:p>
            <a:pPr marR="17145" algn="r">
              <a:lnSpc>
                <a:spcPct val="100000"/>
              </a:lnSpc>
              <a:spcBef>
                <a:spcPts val="5"/>
              </a:spcBef>
            </a:pP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представления.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23189" marR="142240">
              <a:lnSpc>
                <a:spcPct val="100000"/>
              </a:lnSpc>
              <a:buAutoNum type="arabicPeriod" startAt="3"/>
              <a:tabLst>
                <a:tab pos="315595" algn="l"/>
              </a:tabLst>
            </a:pPr>
            <a:r>
              <a:rPr sz="1500" i="1" spc="5" dirty="0">
                <a:latin typeface="Times New Roman"/>
                <a:cs typeface="Times New Roman"/>
              </a:rPr>
              <a:t>При</a:t>
            </a:r>
            <a:r>
              <a:rPr sz="1500" i="1" spc="-2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функциональном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подходе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объектные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модели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данных</a:t>
            </a:r>
            <a:r>
              <a:rPr sz="1500" i="1" spc="-3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в</a:t>
            </a:r>
            <a:r>
              <a:rPr sz="1500" i="1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виде</a:t>
            </a:r>
            <a:r>
              <a:rPr sz="1500" i="1" spc="-20" dirty="0"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ER-диаграмм</a:t>
            </a:r>
            <a:r>
              <a:rPr sz="1500" b="1" i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"объект</a:t>
            </a:r>
            <a:r>
              <a:rPr sz="1500" b="1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—</a:t>
            </a:r>
            <a:r>
              <a:rPr sz="15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свойство</a:t>
            </a:r>
            <a:r>
              <a:rPr sz="1500" b="1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— </a:t>
            </a:r>
            <a:r>
              <a:rPr sz="1500" b="1" i="1" spc="-3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связь" </a:t>
            </a:r>
            <a:r>
              <a:rPr sz="1500" i="1" dirty="0">
                <a:latin typeface="Times New Roman"/>
                <a:cs typeface="Times New Roman"/>
              </a:rPr>
              <a:t>разрабатываются отдельно. </a:t>
            </a:r>
            <a:r>
              <a:rPr sz="1500" i="1" spc="-5" dirty="0">
                <a:latin typeface="Times New Roman"/>
                <a:cs typeface="Times New Roman"/>
              </a:rPr>
              <a:t>Для </a:t>
            </a:r>
            <a:r>
              <a:rPr sz="1500" i="1" spc="5" dirty="0">
                <a:latin typeface="Times New Roman"/>
                <a:cs typeface="Times New Roman"/>
              </a:rPr>
              <a:t>проверки </a:t>
            </a:r>
            <a:r>
              <a:rPr sz="1500" i="1" spc="-5" dirty="0">
                <a:latin typeface="Times New Roman"/>
                <a:cs typeface="Times New Roman"/>
              </a:rPr>
              <a:t>корректности моделирования предметной области </a:t>
            </a:r>
            <a:r>
              <a:rPr sz="1500" i="1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между</a:t>
            </a:r>
            <a:r>
              <a:rPr sz="1500" i="1" spc="-2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функциональными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и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объектными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моделями </a:t>
            </a:r>
            <a:r>
              <a:rPr sz="1500" i="1" dirty="0">
                <a:latin typeface="Times New Roman"/>
                <a:cs typeface="Times New Roman"/>
              </a:rPr>
              <a:t>устанавливаются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взаимно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однозначные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связи.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imes New Roman"/>
              <a:buAutoNum type="arabicPeriod" startAt="3"/>
            </a:pPr>
            <a:endParaRPr sz="1550" dirty="0">
              <a:latin typeface="Times New Roman"/>
              <a:cs typeface="Times New Roman"/>
            </a:endParaRPr>
          </a:p>
          <a:p>
            <a:pPr marL="363855" marR="36195" indent="753110" algn="just">
              <a:lnSpc>
                <a:spcPct val="100000"/>
              </a:lnSpc>
              <a:buAutoNum type="arabicPeriod" startAt="3"/>
              <a:tabLst>
                <a:tab pos="1309370" algn="l"/>
              </a:tabLst>
            </a:pPr>
            <a:r>
              <a:rPr sz="1500" i="1" spc="-5" dirty="0">
                <a:latin typeface="Times New Roman"/>
                <a:cs typeface="Times New Roman"/>
              </a:rPr>
              <a:t>Главный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b="1" i="1" dirty="0">
                <a:solidFill>
                  <a:srgbClr val="FF0000"/>
                </a:solidFill>
                <a:latin typeface="Times New Roman"/>
                <a:cs typeface="Times New Roman"/>
              </a:rPr>
              <a:t>недостаток</a:t>
            </a:r>
            <a:r>
              <a:rPr sz="1500" b="1" i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функциональных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моделей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заключается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в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том,</a:t>
            </a:r>
            <a:r>
              <a:rPr sz="1500" i="1" spc="-4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что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процессы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и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данные </a:t>
            </a:r>
            <a:r>
              <a:rPr sz="1500" i="1" spc="-3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существуют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отдельно</a:t>
            </a:r>
            <a:r>
              <a:rPr sz="1500" i="1" spc="-1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друг</a:t>
            </a:r>
            <a:r>
              <a:rPr sz="1500" i="1" spc="-2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от</a:t>
            </a:r>
            <a:r>
              <a:rPr sz="1500" i="1" spc="-2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друга</a:t>
            </a:r>
            <a:r>
              <a:rPr sz="1500" i="1" spc="5" dirty="0">
                <a:latin typeface="Times New Roman"/>
                <a:cs typeface="Times New Roman"/>
              </a:rPr>
              <a:t> </a:t>
            </a:r>
            <a:r>
              <a:rPr sz="1500" i="1" spc="10" dirty="0">
                <a:latin typeface="Times New Roman"/>
                <a:cs typeface="Times New Roman"/>
              </a:rPr>
              <a:t>—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помимо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функциональной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декомпозиции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существует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spc="-10" dirty="0">
                <a:latin typeface="Times New Roman"/>
                <a:cs typeface="Times New Roman"/>
              </a:rPr>
              <a:t>структура </a:t>
            </a:r>
            <a:r>
              <a:rPr sz="1500" i="1" spc="-3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данных,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находящаяся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на</a:t>
            </a:r>
            <a:r>
              <a:rPr sz="1500" i="1" spc="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втором</a:t>
            </a:r>
            <a:r>
              <a:rPr sz="1500" i="1" spc="-4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плане.</a:t>
            </a:r>
            <a:r>
              <a:rPr sz="1500" i="1" spc="-5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Кроме</a:t>
            </a:r>
            <a:r>
              <a:rPr sz="1500" i="1" spc="-6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того,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не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ясны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условия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выполнения</a:t>
            </a:r>
            <a:r>
              <a:rPr sz="1500" i="1" spc="-7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процессов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обработки</a:t>
            </a:r>
            <a:endParaRPr sz="1500" dirty="0">
              <a:latin typeface="Times New Roman"/>
              <a:cs typeface="Times New Roman"/>
            </a:endParaRPr>
          </a:p>
          <a:p>
            <a:pPr marL="4312285" algn="just">
              <a:lnSpc>
                <a:spcPct val="100000"/>
              </a:lnSpc>
              <a:spcBef>
                <a:spcPts val="5"/>
              </a:spcBef>
            </a:pPr>
            <a:r>
              <a:rPr sz="1500" i="1" spc="-5" dirty="0">
                <a:latin typeface="Times New Roman"/>
                <a:cs typeface="Times New Roman"/>
              </a:rPr>
              <a:t>информации,</a:t>
            </a:r>
            <a:r>
              <a:rPr sz="1500" i="1" spc="-6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которые</a:t>
            </a:r>
            <a:r>
              <a:rPr sz="1500" i="1" spc="-8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динамически</a:t>
            </a:r>
            <a:r>
              <a:rPr sz="1500" i="1" spc="-8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могут</a:t>
            </a:r>
            <a:r>
              <a:rPr sz="1500" i="1" spc="-45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изменяться.</a:t>
            </a:r>
            <a:endParaRPr sz="1500" dirty="0">
              <a:latin typeface="Times New Roman"/>
              <a:cs typeface="Times New Roman"/>
            </a:endParaRPr>
          </a:p>
          <a:p>
            <a:pPr marL="123189" marR="542925">
              <a:lnSpc>
                <a:spcPct val="100000"/>
              </a:lnSpc>
              <a:buAutoNum type="arabicPeriod" startAt="5"/>
              <a:tabLst>
                <a:tab pos="315595" algn="l"/>
              </a:tabLst>
            </a:pPr>
            <a:r>
              <a:rPr sz="1500" i="1" dirty="0">
                <a:latin typeface="Times New Roman"/>
                <a:cs typeface="Times New Roman"/>
              </a:rPr>
              <a:t>Перечисленные недостатки </a:t>
            </a:r>
            <a:r>
              <a:rPr sz="1500" i="1" spc="-5" dirty="0">
                <a:latin typeface="Times New Roman"/>
                <a:cs typeface="Times New Roman"/>
              </a:rPr>
              <a:t>функциональных </a:t>
            </a:r>
            <a:r>
              <a:rPr sz="1500" i="1" dirty="0">
                <a:latin typeface="Times New Roman"/>
                <a:cs typeface="Times New Roman"/>
              </a:rPr>
              <a:t>моделей снимаются </a:t>
            </a:r>
            <a:r>
              <a:rPr sz="1500" i="1" spc="5" dirty="0">
                <a:latin typeface="Times New Roman"/>
                <a:cs typeface="Times New Roman"/>
              </a:rPr>
              <a:t>в </a:t>
            </a:r>
            <a:r>
              <a:rPr sz="1500" b="1" i="1" spc="-5" dirty="0">
                <a:latin typeface="Times New Roman"/>
                <a:cs typeface="Times New Roman"/>
              </a:rPr>
              <a:t>объектно-ориентированных </a:t>
            </a:r>
            <a:r>
              <a:rPr sz="1500" b="1" i="1" spc="-360" dirty="0">
                <a:latin typeface="Times New Roman"/>
                <a:cs typeface="Times New Roman"/>
              </a:rPr>
              <a:t> </a:t>
            </a:r>
            <a:r>
              <a:rPr sz="1500" b="1" i="1" spc="-10" dirty="0">
                <a:latin typeface="Times New Roman"/>
                <a:cs typeface="Times New Roman"/>
              </a:rPr>
              <a:t>моделях</a:t>
            </a:r>
            <a:r>
              <a:rPr sz="1500" i="1" spc="-10" dirty="0">
                <a:latin typeface="Times New Roman"/>
                <a:cs typeface="Times New Roman"/>
              </a:rPr>
              <a:t>, </a:t>
            </a:r>
            <a:r>
              <a:rPr sz="1500" i="1" spc="5" dirty="0">
                <a:latin typeface="Times New Roman"/>
                <a:cs typeface="Times New Roman"/>
              </a:rPr>
              <a:t>в </a:t>
            </a:r>
            <a:r>
              <a:rPr sz="1500" i="1" dirty="0">
                <a:latin typeface="Times New Roman"/>
                <a:cs typeface="Times New Roman"/>
              </a:rPr>
              <a:t>которых главным </a:t>
            </a:r>
            <a:r>
              <a:rPr sz="1500" i="1" spc="-5" dirty="0">
                <a:latin typeface="Times New Roman"/>
                <a:cs typeface="Times New Roman"/>
              </a:rPr>
              <a:t>структурообразующим </a:t>
            </a:r>
            <a:r>
              <a:rPr sz="1500" i="1" spc="-10" dirty="0">
                <a:latin typeface="Times New Roman"/>
                <a:cs typeface="Times New Roman"/>
              </a:rPr>
              <a:t>компонентом </a:t>
            </a:r>
            <a:r>
              <a:rPr sz="1500" i="1" spc="-5" dirty="0">
                <a:latin typeface="Times New Roman"/>
                <a:cs typeface="Times New Roman"/>
              </a:rPr>
              <a:t>выступает </a:t>
            </a:r>
            <a:r>
              <a:rPr sz="15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класс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объектов </a:t>
            </a:r>
            <a:r>
              <a:rPr sz="1500" b="1" i="1" spc="5" dirty="0">
                <a:solidFill>
                  <a:srgbClr val="FF0000"/>
                </a:solidFill>
                <a:latin typeface="Times New Roman"/>
                <a:cs typeface="Times New Roman"/>
              </a:rPr>
              <a:t>с </a:t>
            </a:r>
            <a:r>
              <a:rPr sz="1500" b="1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набором</a:t>
            </a:r>
            <a:r>
              <a:rPr sz="1500" b="1" i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функций</a:t>
            </a:r>
            <a:r>
              <a:rPr sz="1500" i="1" spc="-5" dirty="0">
                <a:latin typeface="Times New Roman"/>
                <a:cs typeface="Times New Roman"/>
              </a:rPr>
              <a:t>,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500" i="1" spc="-5" dirty="0">
                <a:latin typeface="Times New Roman"/>
                <a:cs typeface="Times New Roman"/>
              </a:rPr>
              <a:t>которые</a:t>
            </a:r>
            <a:r>
              <a:rPr sz="1500" i="1" spc="-9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могут</a:t>
            </a:r>
            <a:r>
              <a:rPr sz="1500" i="1" spc="-50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обращаться</a:t>
            </a:r>
            <a:r>
              <a:rPr sz="1500" i="1" spc="-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latin typeface="Times New Roman"/>
                <a:cs typeface="Times New Roman"/>
              </a:rPr>
              <a:t>к</a:t>
            </a:r>
            <a:r>
              <a:rPr sz="1500" i="1" spc="-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атрибутам</a:t>
            </a:r>
            <a:r>
              <a:rPr sz="1500" i="1" spc="-6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этого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класса.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46BE23-38AB-4A0C-B043-DB50C669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57175"/>
            <a:ext cx="7391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518F17-0C73-4A00-BB07-0C531798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940"/>
            <a:ext cx="9144000" cy="51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12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00CE9D-2612-46CC-B18E-23F2AC28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176337"/>
            <a:ext cx="8743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0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547368-A42F-4F52-ACE6-CA7D64DA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7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8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BC2736-CE1A-435B-88F9-3651FDB48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323"/>
            <a:ext cx="9144000" cy="45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5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E405E0-7800-438C-8B38-C6BB74E39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419225"/>
            <a:ext cx="88011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7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D8BAFD-8880-4B22-941A-1BE1B8EFF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595"/>
            <a:ext cx="9144000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8600" y="1688921"/>
            <a:ext cx="8328659" cy="2907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indent="231140" algn="just">
              <a:lnSpc>
                <a:spcPct val="1501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Первые </a:t>
            </a:r>
            <a:r>
              <a:rPr sz="1800" spc="-10" dirty="0">
                <a:latin typeface="Times New Roman"/>
                <a:cs typeface="Times New Roman"/>
              </a:rPr>
              <a:t>объектно-ориентированные </a:t>
            </a:r>
            <a:r>
              <a:rPr sz="1800" spc="-15" dirty="0">
                <a:latin typeface="Times New Roman"/>
                <a:cs typeface="Times New Roman"/>
              </a:rPr>
              <a:t>методы </a:t>
            </a:r>
            <a:r>
              <a:rPr sz="1800" spc="-10" dirty="0">
                <a:latin typeface="Times New Roman"/>
                <a:cs typeface="Times New Roman"/>
              </a:rPr>
              <a:t>появились </a:t>
            </a:r>
            <a:r>
              <a:rPr sz="1800" dirty="0">
                <a:latin typeface="Times New Roman"/>
                <a:cs typeface="Times New Roman"/>
              </a:rPr>
              <a:t>в </a:t>
            </a:r>
            <a:r>
              <a:rPr sz="1800" spc="-10" dirty="0">
                <a:latin typeface="Times New Roman"/>
                <a:cs typeface="Times New Roman"/>
              </a:rPr>
              <a:t>начале </a:t>
            </a:r>
            <a:r>
              <a:rPr sz="1800" spc="5" dirty="0">
                <a:latin typeface="Times New Roman"/>
                <a:cs typeface="Times New Roman"/>
              </a:rPr>
              <a:t>80-х </a:t>
            </a:r>
            <a:r>
              <a:rPr sz="1800" spc="-70" dirty="0">
                <a:latin typeface="Times New Roman"/>
                <a:cs typeface="Times New Roman"/>
              </a:rPr>
              <a:t>гг.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XX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в., 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однако </a:t>
            </a:r>
            <a:r>
              <a:rPr sz="1800" dirty="0">
                <a:latin typeface="Times New Roman"/>
                <a:cs typeface="Times New Roman"/>
              </a:rPr>
              <a:t>основные </a:t>
            </a:r>
            <a:r>
              <a:rPr sz="1800" spc="-25" dirty="0">
                <a:latin typeface="Times New Roman"/>
                <a:cs typeface="Times New Roman"/>
              </a:rPr>
              <a:t>результаты </a:t>
            </a:r>
            <a:r>
              <a:rPr sz="1800" spc="-5" dirty="0">
                <a:latin typeface="Times New Roman"/>
                <a:cs typeface="Times New Roman"/>
              </a:rPr>
              <a:t>были получены </a:t>
            </a:r>
            <a:r>
              <a:rPr sz="1800" spc="-10" dirty="0">
                <a:latin typeface="Times New Roman"/>
                <a:cs typeface="Times New Roman"/>
              </a:rPr>
              <a:t>спустя </a:t>
            </a:r>
            <a:r>
              <a:rPr sz="1800" spc="5" dirty="0">
                <a:latin typeface="Times New Roman"/>
                <a:cs typeface="Times New Roman"/>
              </a:rPr>
              <a:t>10 </a:t>
            </a:r>
            <a:r>
              <a:rPr sz="1800" spc="-45" dirty="0">
                <a:latin typeface="Times New Roman"/>
                <a:cs typeface="Times New Roman"/>
              </a:rPr>
              <a:t>лет, </a:t>
            </a:r>
            <a:r>
              <a:rPr sz="1800" spc="-35" dirty="0">
                <a:latin typeface="Times New Roman"/>
                <a:cs typeface="Times New Roman"/>
              </a:rPr>
              <a:t>когда </a:t>
            </a:r>
            <a:r>
              <a:rPr sz="1800" spc="-15" dirty="0">
                <a:latin typeface="Times New Roman"/>
                <a:cs typeface="Times New Roman"/>
              </a:rPr>
              <a:t>Айвар </a:t>
            </a:r>
            <a:r>
              <a:rPr sz="1800" spc="-20" dirty="0">
                <a:latin typeface="Times New Roman"/>
                <a:cs typeface="Times New Roman"/>
              </a:rPr>
              <a:t>Джекобсон, 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Джим Рембо </a:t>
            </a:r>
            <a:r>
              <a:rPr sz="1800" dirty="0">
                <a:latin typeface="Times New Roman"/>
                <a:cs typeface="Times New Roman"/>
              </a:rPr>
              <a:t>и </a:t>
            </a:r>
            <a:r>
              <a:rPr sz="1800" spc="-25" dirty="0">
                <a:latin typeface="Times New Roman"/>
                <a:cs typeface="Times New Roman"/>
              </a:rPr>
              <a:t>Грейди Буч </a:t>
            </a:r>
            <a:r>
              <a:rPr sz="1800" spc="-5" dirty="0">
                <a:latin typeface="Times New Roman"/>
                <a:cs typeface="Times New Roman"/>
              </a:rPr>
              <a:t>представили свои </a:t>
            </a:r>
            <a:r>
              <a:rPr sz="1800" spc="-30" dirty="0">
                <a:latin typeface="Times New Roman"/>
                <a:cs typeface="Times New Roman"/>
              </a:rPr>
              <a:t>подходы </a:t>
            </a:r>
            <a:r>
              <a:rPr sz="1800" dirty="0">
                <a:latin typeface="Times New Roman"/>
                <a:cs typeface="Times New Roman"/>
              </a:rPr>
              <a:t>–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Objectory</a:t>
            </a:r>
            <a:r>
              <a:rPr sz="1800" spc="-5" dirty="0">
                <a:latin typeface="Times New Roman"/>
                <a:cs typeface="Times New Roman"/>
              </a:rPr>
              <a:t>, </a:t>
            </a:r>
            <a:r>
              <a:rPr sz="1800" i="1" spc="-10" dirty="0">
                <a:latin typeface="Times New Roman"/>
                <a:cs typeface="Times New Roman"/>
              </a:rPr>
              <a:t>OMT </a:t>
            </a:r>
            <a:r>
              <a:rPr sz="1800" i="1" spc="-5" dirty="0">
                <a:latin typeface="Times New Roman"/>
                <a:cs typeface="Times New Roman"/>
              </a:rPr>
              <a:t>(Object </a:t>
            </a:r>
            <a:r>
              <a:rPr sz="1800" i="1" dirty="0">
                <a:latin typeface="Times New Roman"/>
                <a:cs typeface="Times New Roman"/>
              </a:rPr>
              <a:t> Modeling   </a:t>
            </a:r>
            <a:r>
              <a:rPr sz="1800" i="1" spc="390" dirty="0">
                <a:latin typeface="Times New Roman"/>
                <a:cs typeface="Times New Roman"/>
              </a:rPr>
              <a:t> </a:t>
            </a:r>
            <a:r>
              <a:rPr sz="1800" i="1" spc="-20" dirty="0">
                <a:latin typeface="Times New Roman"/>
                <a:cs typeface="Times New Roman"/>
              </a:rPr>
              <a:t>Technique</a:t>
            </a:r>
            <a:r>
              <a:rPr sz="1800" i="1" spc="63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–   </a:t>
            </a:r>
            <a:r>
              <a:rPr sz="1800" spc="390" dirty="0">
                <a:latin typeface="Times New Roman"/>
                <a:cs typeface="Times New Roman"/>
              </a:rPr>
              <a:t> </a:t>
            </a:r>
            <a:r>
              <a:rPr sz="1800" b="1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техника</a:t>
            </a:r>
            <a:r>
              <a:rPr sz="1800" b="1" i="1" spc="6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6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объектного</a:t>
            </a:r>
            <a:r>
              <a:rPr sz="1800" b="1" i="1" spc="660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800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моделирования</a:t>
            </a:r>
            <a:r>
              <a:rPr sz="1800" spc="-10" dirty="0">
                <a:latin typeface="Times New Roman"/>
                <a:cs typeface="Times New Roman"/>
              </a:rPr>
              <a:t>)</a:t>
            </a:r>
            <a:r>
              <a:rPr sz="1800" spc="65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и   </a:t>
            </a:r>
            <a:r>
              <a:rPr sz="1800" spc="39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Booch.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tabLst>
                <a:tab pos="563245" algn="l"/>
                <a:tab pos="1475105" algn="l"/>
                <a:tab pos="2170430" algn="l"/>
                <a:tab pos="3695065" algn="l"/>
                <a:tab pos="5064125" algn="l"/>
                <a:tab pos="5363210" algn="l"/>
                <a:tab pos="6082665" algn="l"/>
                <a:tab pos="6487795" algn="l"/>
                <a:tab pos="7530465" algn="l"/>
              </a:tabLst>
            </a:pPr>
            <a:r>
              <a:rPr sz="1800" dirty="0">
                <a:latin typeface="Times New Roman"/>
                <a:cs typeface="Times New Roman"/>
              </a:rPr>
              <a:t>Эти	</a:t>
            </a:r>
            <a:r>
              <a:rPr sz="1800" spc="-15" dirty="0">
                <a:latin typeface="Times New Roman"/>
                <a:cs typeface="Times New Roman"/>
              </a:rPr>
              <a:t>методы	</a:t>
            </a:r>
            <a:r>
              <a:rPr sz="1800" spc="-5" dirty="0">
                <a:latin typeface="Times New Roman"/>
                <a:cs typeface="Times New Roman"/>
              </a:rPr>
              <a:t>были	впоследствии	</a:t>
            </a:r>
            <a:r>
              <a:rPr sz="1800" spc="-15" dirty="0">
                <a:latin typeface="Times New Roman"/>
                <a:cs typeface="Times New Roman"/>
              </a:rPr>
              <a:t>объединены	</a:t>
            </a:r>
            <a:r>
              <a:rPr sz="1800" dirty="0">
                <a:latin typeface="Times New Roman"/>
                <a:cs typeface="Times New Roman"/>
              </a:rPr>
              <a:t>в	</a:t>
            </a:r>
            <a:r>
              <a:rPr sz="1800" spc="-15" dirty="0">
                <a:latin typeface="Times New Roman"/>
                <a:cs typeface="Times New Roman"/>
              </a:rPr>
              <a:t>один,	</a:t>
            </a:r>
            <a:r>
              <a:rPr sz="1800" spc="-5" dirty="0">
                <a:latin typeface="Times New Roman"/>
                <a:cs typeface="Times New Roman"/>
              </a:rPr>
              <a:t>из	</a:t>
            </a:r>
            <a:r>
              <a:rPr sz="1800" spc="-30" dirty="0">
                <a:latin typeface="Times New Roman"/>
                <a:cs typeface="Times New Roman"/>
              </a:rPr>
              <a:t>которого	</a:t>
            </a:r>
            <a:r>
              <a:rPr sz="1800" spc="5" dirty="0">
                <a:latin typeface="Times New Roman"/>
                <a:cs typeface="Times New Roman"/>
              </a:rPr>
              <a:t>вырос</a:t>
            </a:r>
            <a:endParaRPr sz="1800" dirty="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1080"/>
              </a:spcBef>
              <a:tabLst>
                <a:tab pos="2033270" algn="l"/>
                <a:tab pos="2701290" algn="l"/>
                <a:tab pos="4399280" algn="l"/>
                <a:tab pos="5201285" algn="l"/>
                <a:tab pos="6167755" algn="l"/>
                <a:tab pos="7252970" algn="l"/>
              </a:tabLst>
            </a:pPr>
            <a:r>
              <a:rPr sz="1800" spc="-10" dirty="0">
                <a:latin typeface="Times New Roman"/>
                <a:cs typeface="Times New Roman"/>
              </a:rPr>
              <a:t>унифицированный	</a:t>
            </a:r>
            <a:r>
              <a:rPr sz="1800" dirty="0">
                <a:latin typeface="Times New Roman"/>
                <a:cs typeface="Times New Roman"/>
              </a:rPr>
              <a:t>язык	</a:t>
            </a:r>
            <a:r>
              <a:rPr sz="1800" spc="-15" dirty="0">
                <a:latin typeface="Times New Roman"/>
                <a:cs typeface="Times New Roman"/>
              </a:rPr>
              <a:t>моделирования	</a:t>
            </a:r>
            <a:r>
              <a:rPr sz="1800" spc="-5" dirty="0">
                <a:latin typeface="Times New Roman"/>
                <a:cs typeface="Times New Roman"/>
              </a:rPr>
              <a:t>–</a:t>
            </a:r>
            <a:r>
              <a:rPr sz="1800" i="1" spc="-5" dirty="0">
                <a:latin typeface="Times New Roman"/>
                <a:cs typeface="Times New Roman"/>
              </a:rPr>
              <a:t>UML	(Unified	</a:t>
            </a:r>
            <a:r>
              <a:rPr sz="1800" i="1" dirty="0">
                <a:latin typeface="Times New Roman"/>
                <a:cs typeface="Times New Roman"/>
              </a:rPr>
              <a:t>Modeling	</a:t>
            </a:r>
            <a:r>
              <a:rPr sz="1800" i="1" spc="-5" dirty="0">
                <a:latin typeface="Times New Roman"/>
                <a:cs typeface="Times New Roman"/>
              </a:rPr>
              <a:t>Language</a:t>
            </a:r>
            <a:r>
              <a:rPr sz="1800" spc="-5" dirty="0">
                <a:latin typeface="Times New Roman"/>
                <a:cs typeface="Times New Roman"/>
              </a:rPr>
              <a:t>).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64691" y="1121410"/>
            <a:ext cx="62871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i="0" spc="20" dirty="0">
                <a:latin typeface="Times New Roman"/>
                <a:cs typeface="Times New Roman"/>
              </a:rPr>
              <a:t> </a:t>
            </a:r>
            <a:r>
              <a:rPr sz="2200" b="1" i="0" spc="-10" dirty="0">
                <a:latin typeface="Times New Roman"/>
                <a:cs typeface="Times New Roman"/>
              </a:rPr>
              <a:t>Сущность</a:t>
            </a:r>
            <a:r>
              <a:rPr sz="2200" b="1" i="0" spc="-30" dirty="0">
                <a:latin typeface="Times New Roman"/>
                <a:cs typeface="Times New Roman"/>
              </a:rPr>
              <a:t> </a:t>
            </a:r>
            <a:r>
              <a:rPr sz="2200" b="1" i="0" spc="-10" dirty="0">
                <a:latin typeface="Times New Roman"/>
                <a:cs typeface="Times New Roman"/>
              </a:rPr>
              <a:t>объектно-ориентированного</a:t>
            </a:r>
            <a:r>
              <a:rPr sz="2200" b="1" i="0" spc="-90" dirty="0">
                <a:latin typeface="Times New Roman"/>
                <a:cs typeface="Times New Roman"/>
              </a:rPr>
              <a:t> </a:t>
            </a:r>
            <a:r>
              <a:rPr sz="2200" b="1" i="0" spc="-35" dirty="0">
                <a:latin typeface="Times New Roman"/>
                <a:cs typeface="Times New Roman"/>
              </a:rPr>
              <a:t>подхода</a:t>
            </a:r>
            <a:endParaRPr sz="2200" dirty="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615" y="5334000"/>
            <a:ext cx="1770888" cy="119786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715502" y="6602679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z="1350" spc="-5" dirty="0">
                <a:latin typeface="Calibri"/>
                <a:cs typeface="Calibri"/>
              </a:rPr>
              <a:t>8</a:t>
            </a:fld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02664" cy="96926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981200" y="3264234"/>
            <a:ext cx="6537325" cy="2768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2000" i="1" spc="-5" dirty="0">
                <a:latin typeface="Times New Roman"/>
                <a:cs typeface="Times New Roman"/>
              </a:rPr>
              <a:t>Авторы </a:t>
            </a:r>
            <a:r>
              <a:rPr sz="2000" i="1" dirty="0">
                <a:latin typeface="Times New Roman"/>
                <a:cs typeface="Times New Roman"/>
              </a:rPr>
              <a:t>поставили</a:t>
            </a:r>
            <a:r>
              <a:rPr sz="2000" i="1" spc="-10" dirty="0">
                <a:latin typeface="Times New Roman"/>
                <a:cs typeface="Times New Roman"/>
              </a:rPr>
              <a:t> перед</a:t>
            </a:r>
            <a:r>
              <a:rPr sz="2000" i="1" spc="-20" dirty="0">
                <a:latin typeface="Times New Roman"/>
                <a:cs typeface="Times New Roman"/>
              </a:rPr>
              <a:t> собой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три</a:t>
            </a:r>
            <a:r>
              <a:rPr sz="2000" i="1" spc="1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главные</a:t>
            </a:r>
            <a:r>
              <a:rPr sz="2000" i="1" spc="10" dirty="0">
                <a:latin typeface="Times New Roman"/>
                <a:cs typeface="Times New Roman"/>
              </a:rPr>
              <a:t> </a:t>
            </a:r>
            <a:r>
              <a:rPr sz="2000" b="1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цели</a:t>
            </a:r>
            <a:r>
              <a:rPr sz="2000" i="1" spc="-15" dirty="0">
                <a:latin typeface="Times New Roman"/>
                <a:cs typeface="Times New Roman"/>
              </a:rPr>
              <a:t>:</a:t>
            </a:r>
            <a:endParaRPr sz="2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Char char="–"/>
              <a:tabLst>
                <a:tab pos="347980" algn="l"/>
              </a:tabLst>
            </a:pPr>
            <a:r>
              <a:rPr sz="2000" i="1" spc="-10" dirty="0">
                <a:latin typeface="Times New Roman"/>
                <a:cs typeface="Times New Roman"/>
              </a:rPr>
              <a:t>моделировать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системы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целиком,</a:t>
            </a:r>
            <a:r>
              <a:rPr sz="2000" i="1" spc="-2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от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концепции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до 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исполняемого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артефакта,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с</a:t>
            </a:r>
            <a:r>
              <a:rPr sz="2000" i="1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помощью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объектно- 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ориентированных </a:t>
            </a:r>
            <a:r>
              <a:rPr sz="2000" i="1" spc="-10" dirty="0">
                <a:latin typeface="Times New Roman"/>
                <a:cs typeface="Times New Roman"/>
              </a:rPr>
              <a:t>методов;</a:t>
            </a:r>
            <a:endParaRPr sz="2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Char char="–"/>
              <a:tabLst>
                <a:tab pos="220345" algn="l"/>
              </a:tabLst>
            </a:pPr>
            <a:r>
              <a:rPr sz="2000" i="1" spc="-5" dirty="0">
                <a:latin typeface="Times New Roman"/>
                <a:cs typeface="Times New Roman"/>
              </a:rPr>
              <a:t>решить </a:t>
            </a:r>
            <a:r>
              <a:rPr sz="2000" i="1" spc="-15" dirty="0">
                <a:latin typeface="Times New Roman"/>
                <a:cs typeface="Times New Roman"/>
              </a:rPr>
              <a:t>проблему </a:t>
            </a:r>
            <a:r>
              <a:rPr sz="2000" i="1" spc="-5" dirty="0">
                <a:latin typeface="Times New Roman"/>
                <a:cs typeface="Times New Roman"/>
              </a:rPr>
              <a:t>масштабируемости, </a:t>
            </a:r>
            <a:r>
              <a:rPr sz="2000" i="1" spc="-15" dirty="0">
                <a:latin typeface="Times New Roman"/>
                <a:cs typeface="Times New Roman"/>
              </a:rPr>
              <a:t>которая </a:t>
            </a:r>
            <a:r>
              <a:rPr sz="2000" i="1" dirty="0">
                <a:latin typeface="Times New Roman"/>
                <a:cs typeface="Times New Roman"/>
              </a:rPr>
              <a:t>присуща 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сложным</a:t>
            </a:r>
            <a:r>
              <a:rPr sz="2000" i="1" spc="-10" dirty="0">
                <a:latin typeface="Times New Roman"/>
                <a:cs typeface="Times New Roman"/>
              </a:rPr>
              <a:t> системам,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предназначенным</a:t>
            </a:r>
            <a:r>
              <a:rPr sz="2000" i="1" spc="-10" dirty="0">
                <a:latin typeface="Times New Roman"/>
                <a:cs typeface="Times New Roman"/>
              </a:rPr>
              <a:t> для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выполнения </a:t>
            </a:r>
            <a:r>
              <a:rPr sz="2000" i="1" spc="-10" dirty="0">
                <a:latin typeface="Times New Roman"/>
                <a:cs typeface="Times New Roman"/>
              </a:rPr>
              <a:t> ответственных</a:t>
            </a:r>
            <a:r>
              <a:rPr sz="2000" i="1" spc="3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задач;</a:t>
            </a:r>
            <a:endParaRPr sz="2000" dirty="0">
              <a:latin typeface="Times New Roman"/>
              <a:cs typeface="Times New Roman"/>
            </a:endParaRPr>
          </a:p>
          <a:p>
            <a:pPr marL="283845" indent="-271780" algn="just">
              <a:lnSpc>
                <a:spcPct val="100000"/>
              </a:lnSpc>
              <a:buChar char="–"/>
              <a:tabLst>
                <a:tab pos="284480" algn="l"/>
              </a:tabLst>
            </a:pPr>
            <a:r>
              <a:rPr sz="2000" i="1" spc="-20" dirty="0">
                <a:latin typeface="Times New Roman"/>
                <a:cs typeface="Times New Roman"/>
              </a:rPr>
              <a:t>создать</a:t>
            </a:r>
            <a:r>
              <a:rPr sz="2000" i="1" spc="625" dirty="0">
                <a:latin typeface="Times New Roman"/>
                <a:cs typeface="Times New Roman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такой</a:t>
            </a:r>
            <a:r>
              <a:rPr sz="2000" i="1" spc="61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язык</a:t>
            </a:r>
            <a:r>
              <a:rPr sz="2000" i="1" spc="63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моделирования,</a:t>
            </a:r>
            <a:r>
              <a:rPr sz="2000" i="1" spc="62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который</a:t>
            </a:r>
            <a:r>
              <a:rPr sz="2000" i="1" spc="620" dirty="0">
                <a:latin typeface="Times New Roman"/>
                <a:cs typeface="Times New Roman"/>
              </a:rPr>
              <a:t> </a:t>
            </a:r>
            <a:r>
              <a:rPr sz="2000" i="1" spc="-30" dirty="0">
                <a:latin typeface="Times New Roman"/>
                <a:cs typeface="Times New Roman"/>
              </a:rPr>
              <a:t>может</a:t>
            </a:r>
            <a:endParaRPr sz="2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i="1" spc="-10" dirty="0">
                <a:latin typeface="Times New Roman"/>
                <a:cs typeface="Times New Roman"/>
              </a:rPr>
              <a:t>использоваться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не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25" dirty="0">
                <a:latin typeface="Times New Roman"/>
                <a:cs typeface="Times New Roman"/>
              </a:rPr>
              <a:t>только</a:t>
            </a:r>
            <a:r>
              <a:rPr sz="2000" i="1" spc="2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людьми,</a:t>
            </a:r>
            <a:r>
              <a:rPr sz="2000" i="1" spc="20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но</a:t>
            </a:r>
            <a:r>
              <a:rPr sz="2000" i="1" spc="1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и </a:t>
            </a:r>
            <a:r>
              <a:rPr sz="2000" i="1" spc="-15" dirty="0">
                <a:latin typeface="Times New Roman"/>
                <a:cs typeface="Times New Roman"/>
              </a:rPr>
              <a:t>компьютерами.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457200" y="1371600"/>
            <a:ext cx="7755638" cy="15504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15290" indent="63500">
              <a:lnSpc>
                <a:spcPct val="100000"/>
              </a:lnSpc>
              <a:spcBef>
                <a:spcPts val="90"/>
              </a:spcBef>
            </a:pPr>
            <a:r>
              <a:rPr sz="2000" spc="-10" dirty="0"/>
              <a:t>Суть</a:t>
            </a:r>
            <a:r>
              <a:rPr sz="2000" spc="35" dirty="0"/>
              <a:t> </a:t>
            </a:r>
            <a:r>
              <a:rPr sz="2000" spc="-15" dirty="0"/>
              <a:t>объектного</a:t>
            </a:r>
            <a:r>
              <a:rPr sz="2000" dirty="0"/>
              <a:t> </a:t>
            </a:r>
            <a:r>
              <a:rPr sz="2000" spc="-15" dirty="0"/>
              <a:t>подхода</a:t>
            </a:r>
            <a:r>
              <a:rPr sz="2000" dirty="0"/>
              <a:t> </a:t>
            </a:r>
            <a:r>
              <a:rPr sz="2000" spc="-5" dirty="0"/>
              <a:t>заключается в</a:t>
            </a:r>
            <a:r>
              <a:rPr sz="2000" spc="-10" dirty="0"/>
              <a:t> </a:t>
            </a:r>
            <a:r>
              <a:rPr sz="2000" spc="-15" dirty="0"/>
              <a:t>объектной </a:t>
            </a:r>
            <a:r>
              <a:rPr sz="2000" spc="-484" dirty="0"/>
              <a:t> </a:t>
            </a:r>
            <a:r>
              <a:rPr sz="2000" spc="-10" dirty="0"/>
              <a:t>декомпозиции, </a:t>
            </a:r>
            <a:r>
              <a:rPr sz="2000" dirty="0"/>
              <a:t>т.е. </a:t>
            </a:r>
            <a:r>
              <a:rPr sz="2000" spc="-10" dirty="0"/>
              <a:t>система </a:t>
            </a:r>
            <a:r>
              <a:rPr sz="2000" spc="-5" dirty="0"/>
              <a:t>представляется в </a:t>
            </a:r>
            <a:r>
              <a:rPr sz="2000" dirty="0"/>
              <a:t>виде </a:t>
            </a:r>
            <a:r>
              <a:rPr sz="2000" spc="5" dirty="0"/>
              <a:t> </a:t>
            </a:r>
            <a:r>
              <a:rPr sz="2000" spc="-10" dirty="0"/>
              <a:t>совокупности</a:t>
            </a:r>
            <a:r>
              <a:rPr sz="2000" spc="-35" dirty="0"/>
              <a:t> </a:t>
            </a:r>
            <a:r>
              <a:rPr sz="2000" spc="-15" dirty="0"/>
              <a:t>объектов, которые</a:t>
            </a:r>
            <a:r>
              <a:rPr sz="2000" spc="5" dirty="0"/>
              <a:t> </a:t>
            </a:r>
            <a:r>
              <a:rPr sz="2000" spc="-5" dirty="0"/>
              <a:t>в</a:t>
            </a:r>
            <a:r>
              <a:rPr sz="2000" spc="5" dirty="0"/>
              <a:t> </a:t>
            </a:r>
            <a:r>
              <a:rPr sz="2000" dirty="0"/>
              <a:t>процессе</a:t>
            </a:r>
          </a:p>
          <a:p>
            <a:pPr marL="12700" marR="5080">
              <a:lnSpc>
                <a:spcPct val="99500"/>
              </a:lnSpc>
              <a:spcBef>
                <a:spcPts val="15"/>
              </a:spcBef>
            </a:pPr>
            <a:r>
              <a:rPr sz="2000" spc="-5" dirty="0"/>
              <a:t>взаимодействия </a:t>
            </a:r>
            <a:r>
              <a:rPr sz="2000" spc="-15" dirty="0"/>
              <a:t>обмениваются </a:t>
            </a:r>
            <a:r>
              <a:rPr sz="2000" dirty="0"/>
              <a:t>сообщениями.</a:t>
            </a:r>
            <a:r>
              <a:rPr sz="2000" spc="5" dirty="0"/>
              <a:t> </a:t>
            </a:r>
            <a:br>
              <a:rPr lang="ru-RU" sz="2000" spc="5" dirty="0"/>
            </a:b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168" y="5263896"/>
            <a:ext cx="1575815" cy="1289304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8715502" y="6602679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0"/>
              </a:lnSpc>
            </a:pPr>
            <a:fld id="{81D60167-4931-47E6-BA6A-407CBD079E47}" type="slidenum">
              <a:rPr sz="1350" spc="-5" dirty="0">
                <a:latin typeface="Calibri"/>
                <a:cs typeface="Calibri"/>
              </a:rPr>
              <a:t>9</a:t>
            </a:fld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1204</Words>
  <Application>Microsoft Office PowerPoint</Application>
  <PresentationFormat>Экран (4:3)</PresentationFormat>
  <Paragraphs>138</Paragraphs>
  <Slides>76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Trebuchet MS</vt:lpstr>
      <vt:lpstr>Wingdings 3</vt:lpstr>
      <vt:lpstr>Аспект</vt:lpstr>
      <vt:lpstr>Анализ и концептуальное  моделирование систем</vt:lpstr>
      <vt:lpstr>ЛЕКЦИЯ 3. Объектно-ориентированное моделирование</vt:lpstr>
      <vt:lpstr>Сущность структурного подхода. Базовые принципы  структурного подхода</vt:lpstr>
      <vt:lpstr>Модель процесса</vt:lpstr>
      <vt:lpstr>Презентация PowerPoint</vt:lpstr>
      <vt:lpstr>Примеры реализации:</vt:lpstr>
      <vt:lpstr>Презентация PowerPoint</vt:lpstr>
      <vt:lpstr> Сущность объектно-ориентированного подхода</vt:lpstr>
      <vt:lpstr>Суть объектного подхода заключается в объектной  декомпозиции, т.е. система представляется в виде  совокупности объектов, которые в процессе взаимодействия обмениваются сообщениями.  </vt:lpstr>
      <vt:lpstr> Базовые принципы объектно-ориентированного подхода</vt:lpstr>
      <vt:lpstr>4. Наследование. Классы могут объединяться в иерархии наследования. Структура,</vt:lpstr>
      <vt:lpstr>Уникальность</vt:lpstr>
      <vt:lpstr>Презентация PowerPoint</vt:lpstr>
      <vt:lpstr>Наследование</vt:lpstr>
      <vt:lpstr>Полиморфизм</vt:lpstr>
      <vt:lpstr>Презентация PowerPoint</vt:lpstr>
      <vt:lpstr>Объектно-  ориентированный анализ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и концептуальное  моделирование систем</dc:title>
  <dc:creator>User</dc:creator>
  <cp:lastModifiedBy>User</cp:lastModifiedBy>
  <cp:revision>32</cp:revision>
  <dcterms:created xsi:type="dcterms:W3CDTF">2022-03-11T18:27:20Z</dcterms:created>
  <dcterms:modified xsi:type="dcterms:W3CDTF">2023-03-12T19:21:38Z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2022-03-11T00:00:00Z</vt:filetime>
  </property>
</Properties>
</file>